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49" r:id="rId3"/>
    <p:sldId id="323" r:id="rId4"/>
    <p:sldId id="367" r:id="rId5"/>
    <p:sldId id="363" r:id="rId6"/>
    <p:sldId id="342" r:id="rId7"/>
    <p:sldId id="355" r:id="rId8"/>
    <p:sldId id="283" r:id="rId9"/>
    <p:sldId id="368" r:id="rId10"/>
    <p:sldId id="287" r:id="rId11"/>
    <p:sldId id="356" r:id="rId12"/>
    <p:sldId id="292" r:id="rId13"/>
    <p:sldId id="365" r:id="rId14"/>
    <p:sldId id="357" r:id="rId15"/>
    <p:sldId id="327" r:id="rId16"/>
    <p:sldId id="331" r:id="rId17"/>
    <p:sldId id="332" r:id="rId18"/>
    <p:sldId id="343" r:id="rId19"/>
    <p:sldId id="358" r:id="rId20"/>
    <p:sldId id="295" r:id="rId21"/>
    <p:sldId id="369" r:id="rId22"/>
    <p:sldId id="296" r:id="rId23"/>
    <p:sldId id="297" r:id="rId24"/>
    <p:sldId id="359" r:id="rId25"/>
    <p:sldId id="301" r:id="rId26"/>
    <p:sldId id="360" r:id="rId27"/>
    <p:sldId id="312" r:id="rId28"/>
    <p:sldId id="370" r:id="rId29"/>
    <p:sldId id="354" r:id="rId30"/>
    <p:sldId id="348" r:id="rId31"/>
    <p:sldId id="371" r:id="rId32"/>
    <p:sldId id="36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IRIUS" id="{54A45B92-B386-4097-9E00-059822B15A00}">
          <p14:sldIdLst>
            <p14:sldId id="256"/>
          </p14:sldIdLst>
        </p14:section>
        <p14:section name="Motivation" id="{F91D9EBD-B672-4303-8545-1D06A8853999}">
          <p14:sldIdLst>
            <p14:sldId id="349"/>
            <p14:sldId id="323"/>
            <p14:sldId id="367"/>
            <p14:sldId id="363"/>
            <p14:sldId id="342"/>
          </p14:sldIdLst>
        </p14:section>
        <p14:section name="SIRIUS Goals, and building blocks" id="{C6B1A20B-0C62-460E-99B5-26F009EBB5E2}">
          <p14:sldIdLst>
            <p14:sldId id="355"/>
            <p14:sldId id="283"/>
            <p14:sldId id="368"/>
            <p14:sldId id="287"/>
          </p14:sldIdLst>
        </p14:section>
        <p14:section name="Data Description" id="{61BB5737-3AA8-4C7E-9F1F-E92B0919CA46}">
          <p14:sldIdLst>
            <p14:sldId id="356"/>
            <p14:sldId id="292"/>
            <p14:sldId id="365"/>
          </p14:sldIdLst>
        </p14:section>
        <p14:section name="Math of auditing" id="{A990FAA9-2DD2-42DF-AC5F-03C24695D6BA}">
          <p14:sldIdLst>
            <p14:sldId id="357"/>
            <p14:sldId id="327"/>
            <p14:sldId id="331"/>
            <p14:sldId id="332"/>
            <p14:sldId id="343"/>
          </p14:sldIdLst>
        </p14:section>
        <p14:section name="Data Refactoring" id="{72E066C1-FA1C-4034-883C-273B1400A665}">
          <p14:sldIdLst>
            <p14:sldId id="358"/>
            <p14:sldId id="295"/>
            <p14:sldId id="369"/>
            <p14:sldId id="296"/>
            <p14:sldId id="297"/>
          </p14:sldIdLst>
        </p14:section>
        <p14:section name="Finding data for reading" id="{E922222C-18E9-4E03-8B4D-CBEE760F451F}">
          <p14:sldIdLst>
            <p14:sldId id="359"/>
            <p14:sldId id="301"/>
          </p14:sldIdLst>
        </p14:section>
        <p14:section name="Fuzzy Predictable Performance" id="{464E6E65-8FF1-48A4-BE2A-F728EBC765AF}">
          <p14:sldIdLst>
            <p14:sldId id="360"/>
            <p14:sldId id="312"/>
            <p14:sldId id="370"/>
            <p14:sldId id="354"/>
          </p14:sldIdLst>
        </p14:section>
        <p14:section name="Summary" id="{3088701D-F31F-47EB-909C-969231D1565D}">
          <p14:sldIdLst>
            <p14:sldId id="348"/>
            <p14:sldId id="371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5AA3"/>
    <a:srgbClr val="FF0000"/>
    <a:srgbClr val="CACACA"/>
    <a:srgbClr val="B8BD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9" autoAdjust="0"/>
    <p:restoredTop sz="96214" autoAdjust="0"/>
  </p:normalViewPr>
  <p:slideViewPr>
    <p:cSldViewPr snapToGrid="0">
      <p:cViewPr varScale="1">
        <p:scale>
          <a:sx n="92" d="100"/>
          <a:sy n="92" d="100"/>
        </p:scale>
        <p:origin x="164" y="92"/>
      </p:cViewPr>
      <p:guideLst/>
    </p:cSldViewPr>
  </p:slideViewPr>
  <p:outlineViewPr>
    <p:cViewPr>
      <p:scale>
        <a:sx n="33" d="100"/>
        <a:sy n="33" d="100"/>
      </p:scale>
      <p:origin x="0" y="-1145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7" d="50"/>
        <a:sy n="77" d="50"/>
      </p:scale>
      <p:origin x="0" y="-13380"/>
    </p:cViewPr>
  </p:sorterViewPr>
  <p:notesViewPr>
    <p:cSldViewPr snapToGrid="0">
      <p:cViewPr varScale="1">
        <p:scale>
          <a:sx n="70" d="100"/>
          <a:sy n="70" d="100"/>
        </p:scale>
        <p:origin x="2700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DB55F0-5D6D-457C-9D17-955079BB2C0B}" type="doc">
      <dgm:prSet loTypeId="urn:microsoft.com/office/officeart/2005/8/layout/pyramid1" loCatId="pyramid" qsTypeId="urn:microsoft.com/office/officeart/2005/8/quickstyle/3d2" qsCatId="3D" csTypeId="urn:microsoft.com/office/officeart/2005/8/colors/colorful4" csCatId="colorful" phldr="1"/>
      <dgm:spPr/>
    </dgm:pt>
    <dgm:pt modelId="{D0A156EF-E881-4E33-B1E3-1BC633E85CE0}">
      <dgm:prSet phldrT="[Text]"/>
      <dgm:spPr>
        <a:solidFill>
          <a:srgbClr val="F9FBE9"/>
        </a:solidFill>
      </dgm:spPr>
      <dgm:t>
        <a:bodyPr/>
        <a:lstStyle/>
        <a:p>
          <a:r>
            <a:rPr lang="en-US" dirty="0" smtClean="0"/>
            <a:t>RAM</a:t>
          </a:r>
          <a:endParaRPr lang="en-US" dirty="0"/>
        </a:p>
      </dgm:t>
    </dgm:pt>
    <dgm:pt modelId="{44EF5905-4018-459D-9466-AD99A54EA47C}" type="parTrans" cxnId="{558963F3-6E54-42D6-A797-2DA4D2D2BCC7}">
      <dgm:prSet/>
      <dgm:spPr/>
      <dgm:t>
        <a:bodyPr/>
        <a:lstStyle/>
        <a:p>
          <a:endParaRPr lang="en-US"/>
        </a:p>
      </dgm:t>
    </dgm:pt>
    <dgm:pt modelId="{0045E382-F648-4B96-8713-32FA2579BB42}" type="sibTrans" cxnId="{558963F3-6E54-42D6-A797-2DA4D2D2BCC7}">
      <dgm:prSet/>
      <dgm:spPr/>
      <dgm:t>
        <a:bodyPr/>
        <a:lstStyle/>
        <a:p>
          <a:endParaRPr lang="en-US"/>
        </a:p>
      </dgm:t>
    </dgm:pt>
    <dgm:pt modelId="{102C6F4D-A9AB-444C-B10C-0823BC4EEEFF}">
      <dgm:prSet phldrT="[Text]"/>
      <dgm:spPr>
        <a:solidFill>
          <a:srgbClr val="FF3300"/>
        </a:solidFill>
      </dgm:spPr>
      <dgm:t>
        <a:bodyPr/>
        <a:lstStyle/>
        <a:p>
          <a:r>
            <a:rPr lang="en-US" dirty="0" smtClean="0"/>
            <a:t>NVRAM</a:t>
          </a:r>
          <a:endParaRPr lang="en-US" dirty="0"/>
        </a:p>
      </dgm:t>
    </dgm:pt>
    <dgm:pt modelId="{4272A087-82AE-43DA-9BB8-DB3D212C2BC2}" type="parTrans" cxnId="{50618676-AF82-4A6B-BD61-8ACB2547475E}">
      <dgm:prSet/>
      <dgm:spPr/>
      <dgm:t>
        <a:bodyPr/>
        <a:lstStyle/>
        <a:p>
          <a:endParaRPr lang="en-US"/>
        </a:p>
      </dgm:t>
    </dgm:pt>
    <dgm:pt modelId="{0F487167-0B6B-4695-963B-C807153943EA}" type="sibTrans" cxnId="{50618676-AF82-4A6B-BD61-8ACB2547475E}">
      <dgm:prSet/>
      <dgm:spPr/>
      <dgm:t>
        <a:bodyPr/>
        <a:lstStyle/>
        <a:p>
          <a:endParaRPr lang="en-US"/>
        </a:p>
      </dgm:t>
    </dgm:pt>
    <dgm:pt modelId="{E4289E17-4DBC-40C7-A2A6-C66ABC61AD76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Remote NVRAM</a:t>
          </a:r>
          <a:endParaRPr lang="en-US" dirty="0"/>
        </a:p>
      </dgm:t>
    </dgm:pt>
    <dgm:pt modelId="{D0242A38-9428-4D59-B2A6-2CE9C08DE802}" type="parTrans" cxnId="{1C39EDFA-E1EF-43EE-9D8A-74AE50D96BA5}">
      <dgm:prSet/>
      <dgm:spPr/>
      <dgm:t>
        <a:bodyPr/>
        <a:lstStyle/>
        <a:p>
          <a:endParaRPr lang="en-US"/>
        </a:p>
      </dgm:t>
    </dgm:pt>
    <dgm:pt modelId="{7103A2EF-9053-4599-A0E2-EFA25174AD98}" type="sibTrans" cxnId="{1C39EDFA-E1EF-43EE-9D8A-74AE50D96BA5}">
      <dgm:prSet/>
      <dgm:spPr/>
      <dgm:t>
        <a:bodyPr/>
        <a:lstStyle/>
        <a:p>
          <a:endParaRPr lang="en-US"/>
        </a:p>
      </dgm:t>
    </dgm:pt>
    <dgm:pt modelId="{56C4C871-FA08-4C40-AEDE-C54398D20D7E}">
      <dgm:prSet phldrT="[Text]"/>
      <dgm:spPr/>
      <dgm:t>
        <a:bodyPr/>
        <a:lstStyle/>
        <a:p>
          <a:r>
            <a:rPr lang="en-US" dirty="0" smtClean="0"/>
            <a:t>Parallel Storage System</a:t>
          </a:r>
          <a:endParaRPr lang="en-US" dirty="0"/>
        </a:p>
      </dgm:t>
    </dgm:pt>
    <dgm:pt modelId="{A0D15177-75D7-4EF5-8C41-6CE70954BB9E}" type="parTrans" cxnId="{77E6310A-6418-4DCD-87E4-8A5AA33B16E7}">
      <dgm:prSet/>
      <dgm:spPr/>
      <dgm:t>
        <a:bodyPr/>
        <a:lstStyle/>
        <a:p>
          <a:endParaRPr lang="en-US"/>
        </a:p>
      </dgm:t>
    </dgm:pt>
    <dgm:pt modelId="{BB6D5A1F-7761-4D9A-90EA-BED7A4901469}" type="sibTrans" cxnId="{77E6310A-6418-4DCD-87E4-8A5AA33B16E7}">
      <dgm:prSet/>
      <dgm:spPr/>
      <dgm:t>
        <a:bodyPr/>
        <a:lstStyle/>
        <a:p>
          <a:endParaRPr lang="en-US"/>
        </a:p>
      </dgm:t>
    </dgm:pt>
    <dgm:pt modelId="{C0F22300-7D4F-4AC9-8B7F-E735302D57E0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Tape (HPSS)</a:t>
          </a:r>
          <a:endParaRPr lang="en-US" dirty="0">
            <a:solidFill>
              <a:schemeClr val="bg1"/>
            </a:solidFill>
          </a:endParaRPr>
        </a:p>
      </dgm:t>
    </dgm:pt>
    <dgm:pt modelId="{5B9B6082-9564-495A-9EE7-B525B84A37DC}" type="parTrans" cxnId="{8ECFF84E-09A2-4863-911E-1BE2A569DC09}">
      <dgm:prSet/>
      <dgm:spPr/>
      <dgm:t>
        <a:bodyPr/>
        <a:lstStyle/>
        <a:p>
          <a:endParaRPr lang="en-US"/>
        </a:p>
      </dgm:t>
    </dgm:pt>
    <dgm:pt modelId="{94F914C6-361E-4599-9657-57182725631D}" type="sibTrans" cxnId="{8ECFF84E-09A2-4863-911E-1BE2A569DC09}">
      <dgm:prSet/>
      <dgm:spPr/>
      <dgm:t>
        <a:bodyPr/>
        <a:lstStyle/>
        <a:p>
          <a:endParaRPr lang="en-US"/>
        </a:p>
      </dgm:t>
    </dgm:pt>
    <dgm:pt modelId="{F8671BFF-F4AE-485E-85EC-CA02E2F4EF46}">
      <dgm:prSet phldrT="[Text]"/>
      <dgm:spPr/>
      <dgm:t>
        <a:bodyPr/>
        <a:lstStyle/>
        <a:p>
          <a:r>
            <a:rPr lang="en-US" dirty="0" smtClean="0"/>
            <a:t>Campaign Storage</a:t>
          </a:r>
          <a:endParaRPr lang="en-US" dirty="0"/>
        </a:p>
      </dgm:t>
    </dgm:pt>
    <dgm:pt modelId="{D82D802C-6680-4962-8F95-1C90C4021823}" type="parTrans" cxnId="{D0171A8B-C996-4537-8252-737190E52CC2}">
      <dgm:prSet/>
      <dgm:spPr/>
      <dgm:t>
        <a:bodyPr/>
        <a:lstStyle/>
        <a:p>
          <a:endParaRPr lang="en-US"/>
        </a:p>
      </dgm:t>
    </dgm:pt>
    <dgm:pt modelId="{342E1FEF-E3C5-46AB-8163-BD9652848C52}" type="sibTrans" cxnId="{D0171A8B-C996-4537-8252-737190E52CC2}">
      <dgm:prSet/>
      <dgm:spPr/>
      <dgm:t>
        <a:bodyPr/>
        <a:lstStyle/>
        <a:p>
          <a:endParaRPr lang="en-US"/>
        </a:p>
      </dgm:t>
    </dgm:pt>
    <dgm:pt modelId="{4A6718C3-FF01-4CB0-9FC6-A9A4455A9D87}" type="pres">
      <dgm:prSet presAssocID="{D9DB55F0-5D6D-457C-9D17-955079BB2C0B}" presName="Name0" presStyleCnt="0">
        <dgm:presLayoutVars>
          <dgm:dir/>
          <dgm:animLvl val="lvl"/>
          <dgm:resizeHandles val="exact"/>
        </dgm:presLayoutVars>
      </dgm:prSet>
      <dgm:spPr/>
    </dgm:pt>
    <dgm:pt modelId="{A7A0B782-56CC-426C-AC69-9C925AF0B9D8}" type="pres">
      <dgm:prSet presAssocID="{D0A156EF-E881-4E33-B1E3-1BC633E85CE0}" presName="Name8" presStyleCnt="0"/>
      <dgm:spPr/>
    </dgm:pt>
    <dgm:pt modelId="{1C58D7C1-B9DA-447C-8D3B-BC0E44D7EBE5}" type="pres">
      <dgm:prSet presAssocID="{D0A156EF-E881-4E33-B1E3-1BC633E85CE0}" presName="level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E7D72-3D21-4E64-8A9A-23F2D3E8EE7D}" type="pres">
      <dgm:prSet presAssocID="{D0A156EF-E881-4E33-B1E3-1BC633E85CE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3B621B-8211-4942-8DE5-251CC8B4AB47}" type="pres">
      <dgm:prSet presAssocID="{102C6F4D-A9AB-444C-B10C-0823BC4EEEFF}" presName="Name8" presStyleCnt="0"/>
      <dgm:spPr/>
    </dgm:pt>
    <dgm:pt modelId="{8D2BB9AC-9B52-4E22-9F0F-257C9D111EAB}" type="pres">
      <dgm:prSet presAssocID="{102C6F4D-A9AB-444C-B10C-0823BC4EEEFF}" presName="level" presStyleLbl="node1" presStyleIdx="1" presStyleCnt="6" custScaleX="9932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DD6FCA-0A47-4256-80BF-9CB355CB521C}" type="pres">
      <dgm:prSet presAssocID="{102C6F4D-A9AB-444C-B10C-0823BC4EEEF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CBF994-FC21-4310-8CBF-E3C1693AD4F0}" type="pres">
      <dgm:prSet presAssocID="{E4289E17-4DBC-40C7-A2A6-C66ABC61AD76}" presName="Name8" presStyleCnt="0"/>
      <dgm:spPr/>
    </dgm:pt>
    <dgm:pt modelId="{7540AEA2-CB0F-4158-98E0-888CF9CECCCE}" type="pres">
      <dgm:prSet presAssocID="{E4289E17-4DBC-40C7-A2A6-C66ABC61AD76}" presName="level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0CFB4F-CB7D-4C0C-9062-77206C5A04DD}" type="pres">
      <dgm:prSet presAssocID="{E4289E17-4DBC-40C7-A2A6-C66ABC61AD7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CB6309-AE5B-4F7B-ABB7-691FC73F843B}" type="pres">
      <dgm:prSet presAssocID="{56C4C871-FA08-4C40-AEDE-C54398D20D7E}" presName="Name8" presStyleCnt="0"/>
      <dgm:spPr/>
    </dgm:pt>
    <dgm:pt modelId="{C53053E1-35E0-476F-9089-796995CF5997}" type="pres">
      <dgm:prSet presAssocID="{56C4C871-FA08-4C40-AEDE-C54398D20D7E}" presName="level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0EE13F-1744-4331-92E7-68B59E2D9D61}" type="pres">
      <dgm:prSet presAssocID="{56C4C871-FA08-4C40-AEDE-C54398D20D7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401B46-AAA1-401F-A93A-7D7CF1B431B5}" type="pres">
      <dgm:prSet presAssocID="{F8671BFF-F4AE-485E-85EC-CA02E2F4EF46}" presName="Name8" presStyleCnt="0"/>
      <dgm:spPr/>
    </dgm:pt>
    <dgm:pt modelId="{6D51276C-FC27-4925-816E-7BAE9C889935}" type="pres">
      <dgm:prSet presAssocID="{F8671BFF-F4AE-485E-85EC-CA02E2F4EF46}" presName="level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0EB172-847C-41B7-AD28-F917D226AF81}" type="pres">
      <dgm:prSet presAssocID="{F8671BFF-F4AE-485E-85EC-CA02E2F4EF4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AB17C1-088F-4300-9B87-BB090702FE12}" type="pres">
      <dgm:prSet presAssocID="{C0F22300-7D4F-4AC9-8B7F-E735302D57E0}" presName="Name8" presStyleCnt="0"/>
      <dgm:spPr/>
    </dgm:pt>
    <dgm:pt modelId="{64006758-8F93-457A-80EC-882B9C30831F}" type="pres">
      <dgm:prSet presAssocID="{C0F22300-7D4F-4AC9-8B7F-E735302D57E0}" presName="level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DF1CBC-3B70-4CEC-9E73-4FB828FB501D}" type="pres">
      <dgm:prSet presAssocID="{C0F22300-7D4F-4AC9-8B7F-E735302D57E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8284C3-7F16-475D-8251-F01EEB93F8F4}" type="presOf" srcId="{C0F22300-7D4F-4AC9-8B7F-E735302D57E0}" destId="{64DF1CBC-3B70-4CEC-9E73-4FB828FB501D}" srcOrd="1" destOrd="0" presId="urn:microsoft.com/office/officeart/2005/8/layout/pyramid1"/>
    <dgm:cxn modelId="{5F9F669E-028A-4F78-949B-6F13081AC47C}" type="presOf" srcId="{102C6F4D-A9AB-444C-B10C-0823BC4EEEFF}" destId="{8D2BB9AC-9B52-4E22-9F0F-257C9D111EAB}" srcOrd="0" destOrd="0" presId="urn:microsoft.com/office/officeart/2005/8/layout/pyramid1"/>
    <dgm:cxn modelId="{9C2C287B-DEC0-4547-BF02-E3CF906E7588}" type="presOf" srcId="{56C4C871-FA08-4C40-AEDE-C54398D20D7E}" destId="{C53053E1-35E0-476F-9089-796995CF5997}" srcOrd="0" destOrd="0" presId="urn:microsoft.com/office/officeart/2005/8/layout/pyramid1"/>
    <dgm:cxn modelId="{8ECFF84E-09A2-4863-911E-1BE2A569DC09}" srcId="{D9DB55F0-5D6D-457C-9D17-955079BB2C0B}" destId="{C0F22300-7D4F-4AC9-8B7F-E735302D57E0}" srcOrd="5" destOrd="0" parTransId="{5B9B6082-9564-495A-9EE7-B525B84A37DC}" sibTransId="{94F914C6-361E-4599-9657-57182725631D}"/>
    <dgm:cxn modelId="{77E6310A-6418-4DCD-87E4-8A5AA33B16E7}" srcId="{D9DB55F0-5D6D-457C-9D17-955079BB2C0B}" destId="{56C4C871-FA08-4C40-AEDE-C54398D20D7E}" srcOrd="3" destOrd="0" parTransId="{A0D15177-75D7-4EF5-8C41-6CE70954BB9E}" sibTransId="{BB6D5A1F-7761-4D9A-90EA-BED7A4901469}"/>
    <dgm:cxn modelId="{98707DD5-E21C-4296-A66A-44560B8A179D}" type="presOf" srcId="{F8671BFF-F4AE-485E-85EC-CA02E2F4EF46}" destId="{F80EB172-847C-41B7-AD28-F917D226AF81}" srcOrd="1" destOrd="0" presId="urn:microsoft.com/office/officeart/2005/8/layout/pyramid1"/>
    <dgm:cxn modelId="{C4FC6C6B-3399-404F-91D6-2446C76FDB4E}" type="presOf" srcId="{E4289E17-4DBC-40C7-A2A6-C66ABC61AD76}" destId="{7540AEA2-CB0F-4158-98E0-888CF9CECCCE}" srcOrd="0" destOrd="0" presId="urn:microsoft.com/office/officeart/2005/8/layout/pyramid1"/>
    <dgm:cxn modelId="{D0171A8B-C996-4537-8252-737190E52CC2}" srcId="{D9DB55F0-5D6D-457C-9D17-955079BB2C0B}" destId="{F8671BFF-F4AE-485E-85EC-CA02E2F4EF46}" srcOrd="4" destOrd="0" parTransId="{D82D802C-6680-4962-8F95-1C90C4021823}" sibTransId="{342E1FEF-E3C5-46AB-8163-BD9652848C52}"/>
    <dgm:cxn modelId="{6540CDD0-491F-4C2C-BF2D-68CBDFA35921}" type="presOf" srcId="{D0A156EF-E881-4E33-B1E3-1BC633E85CE0}" destId="{101E7D72-3D21-4E64-8A9A-23F2D3E8EE7D}" srcOrd="1" destOrd="0" presId="urn:microsoft.com/office/officeart/2005/8/layout/pyramid1"/>
    <dgm:cxn modelId="{14CFD8AD-756B-46E9-AF98-A63EAB9EA274}" type="presOf" srcId="{D9DB55F0-5D6D-457C-9D17-955079BB2C0B}" destId="{4A6718C3-FF01-4CB0-9FC6-A9A4455A9D87}" srcOrd="0" destOrd="0" presId="urn:microsoft.com/office/officeart/2005/8/layout/pyramid1"/>
    <dgm:cxn modelId="{0ACF9586-7461-47B7-AC93-4A05FB46DA46}" type="presOf" srcId="{102C6F4D-A9AB-444C-B10C-0823BC4EEEFF}" destId="{97DD6FCA-0A47-4256-80BF-9CB355CB521C}" srcOrd="1" destOrd="0" presId="urn:microsoft.com/office/officeart/2005/8/layout/pyramid1"/>
    <dgm:cxn modelId="{36CAA10F-C328-46BC-ADE0-34BEB362B515}" type="presOf" srcId="{56C4C871-FA08-4C40-AEDE-C54398D20D7E}" destId="{C60EE13F-1744-4331-92E7-68B59E2D9D61}" srcOrd="1" destOrd="0" presId="urn:microsoft.com/office/officeart/2005/8/layout/pyramid1"/>
    <dgm:cxn modelId="{50618676-AF82-4A6B-BD61-8ACB2547475E}" srcId="{D9DB55F0-5D6D-457C-9D17-955079BB2C0B}" destId="{102C6F4D-A9AB-444C-B10C-0823BC4EEEFF}" srcOrd="1" destOrd="0" parTransId="{4272A087-82AE-43DA-9BB8-DB3D212C2BC2}" sibTransId="{0F487167-0B6B-4695-963B-C807153943EA}"/>
    <dgm:cxn modelId="{D715814A-C445-4C0E-B62C-9AA0E78D67CD}" type="presOf" srcId="{F8671BFF-F4AE-485E-85EC-CA02E2F4EF46}" destId="{6D51276C-FC27-4925-816E-7BAE9C889935}" srcOrd="0" destOrd="0" presId="urn:microsoft.com/office/officeart/2005/8/layout/pyramid1"/>
    <dgm:cxn modelId="{D3DC1BFD-C6AB-42D7-A29B-D509F74D5100}" type="presOf" srcId="{C0F22300-7D4F-4AC9-8B7F-E735302D57E0}" destId="{64006758-8F93-457A-80EC-882B9C30831F}" srcOrd="0" destOrd="0" presId="urn:microsoft.com/office/officeart/2005/8/layout/pyramid1"/>
    <dgm:cxn modelId="{1C39EDFA-E1EF-43EE-9D8A-74AE50D96BA5}" srcId="{D9DB55F0-5D6D-457C-9D17-955079BB2C0B}" destId="{E4289E17-4DBC-40C7-A2A6-C66ABC61AD76}" srcOrd="2" destOrd="0" parTransId="{D0242A38-9428-4D59-B2A6-2CE9C08DE802}" sibTransId="{7103A2EF-9053-4599-A0E2-EFA25174AD98}"/>
    <dgm:cxn modelId="{2353DA79-54E5-4BB2-B067-2D9F20FD722E}" type="presOf" srcId="{D0A156EF-E881-4E33-B1E3-1BC633E85CE0}" destId="{1C58D7C1-B9DA-447C-8D3B-BC0E44D7EBE5}" srcOrd="0" destOrd="0" presId="urn:microsoft.com/office/officeart/2005/8/layout/pyramid1"/>
    <dgm:cxn modelId="{C6FC3726-2CF9-4ABD-9AB5-327281035039}" type="presOf" srcId="{E4289E17-4DBC-40C7-A2A6-C66ABC61AD76}" destId="{B70CFB4F-CB7D-4C0C-9062-77206C5A04DD}" srcOrd="1" destOrd="0" presId="urn:microsoft.com/office/officeart/2005/8/layout/pyramid1"/>
    <dgm:cxn modelId="{558963F3-6E54-42D6-A797-2DA4D2D2BCC7}" srcId="{D9DB55F0-5D6D-457C-9D17-955079BB2C0B}" destId="{D0A156EF-E881-4E33-B1E3-1BC633E85CE0}" srcOrd="0" destOrd="0" parTransId="{44EF5905-4018-459D-9466-AD99A54EA47C}" sibTransId="{0045E382-F648-4B96-8713-32FA2579BB42}"/>
    <dgm:cxn modelId="{41E8A2EC-C7D2-4951-A2E7-03CBA9144268}" type="presParOf" srcId="{4A6718C3-FF01-4CB0-9FC6-A9A4455A9D87}" destId="{A7A0B782-56CC-426C-AC69-9C925AF0B9D8}" srcOrd="0" destOrd="0" presId="urn:microsoft.com/office/officeart/2005/8/layout/pyramid1"/>
    <dgm:cxn modelId="{531BCA05-8D02-49F3-A802-A0FA51CCDDC9}" type="presParOf" srcId="{A7A0B782-56CC-426C-AC69-9C925AF0B9D8}" destId="{1C58D7C1-B9DA-447C-8D3B-BC0E44D7EBE5}" srcOrd="0" destOrd="0" presId="urn:microsoft.com/office/officeart/2005/8/layout/pyramid1"/>
    <dgm:cxn modelId="{3AC467F0-D2B5-4A4D-8506-064E1D08FD3A}" type="presParOf" srcId="{A7A0B782-56CC-426C-AC69-9C925AF0B9D8}" destId="{101E7D72-3D21-4E64-8A9A-23F2D3E8EE7D}" srcOrd="1" destOrd="0" presId="urn:microsoft.com/office/officeart/2005/8/layout/pyramid1"/>
    <dgm:cxn modelId="{CB45C56A-22FD-4618-A9C5-69C1F0C6F513}" type="presParOf" srcId="{4A6718C3-FF01-4CB0-9FC6-A9A4455A9D87}" destId="{FE3B621B-8211-4942-8DE5-251CC8B4AB47}" srcOrd="1" destOrd="0" presId="urn:microsoft.com/office/officeart/2005/8/layout/pyramid1"/>
    <dgm:cxn modelId="{0B5DE28C-91AB-471A-98A6-15CAF40A5695}" type="presParOf" srcId="{FE3B621B-8211-4942-8DE5-251CC8B4AB47}" destId="{8D2BB9AC-9B52-4E22-9F0F-257C9D111EAB}" srcOrd="0" destOrd="0" presId="urn:microsoft.com/office/officeart/2005/8/layout/pyramid1"/>
    <dgm:cxn modelId="{F504BA73-EAB2-489C-B796-FB1817161C56}" type="presParOf" srcId="{FE3B621B-8211-4942-8DE5-251CC8B4AB47}" destId="{97DD6FCA-0A47-4256-80BF-9CB355CB521C}" srcOrd="1" destOrd="0" presId="urn:microsoft.com/office/officeart/2005/8/layout/pyramid1"/>
    <dgm:cxn modelId="{E431A98F-F4B4-4910-83F7-139437519C19}" type="presParOf" srcId="{4A6718C3-FF01-4CB0-9FC6-A9A4455A9D87}" destId="{65CBF994-FC21-4310-8CBF-E3C1693AD4F0}" srcOrd="2" destOrd="0" presId="urn:microsoft.com/office/officeart/2005/8/layout/pyramid1"/>
    <dgm:cxn modelId="{EA18683B-8FA3-4345-A7E7-97FA45753B07}" type="presParOf" srcId="{65CBF994-FC21-4310-8CBF-E3C1693AD4F0}" destId="{7540AEA2-CB0F-4158-98E0-888CF9CECCCE}" srcOrd="0" destOrd="0" presId="urn:microsoft.com/office/officeart/2005/8/layout/pyramid1"/>
    <dgm:cxn modelId="{B7725265-4BF2-496A-959D-3E0CCBCBF5B7}" type="presParOf" srcId="{65CBF994-FC21-4310-8CBF-E3C1693AD4F0}" destId="{B70CFB4F-CB7D-4C0C-9062-77206C5A04DD}" srcOrd="1" destOrd="0" presId="urn:microsoft.com/office/officeart/2005/8/layout/pyramid1"/>
    <dgm:cxn modelId="{3FE038E7-6FD9-4950-9DC8-B89EC63C2E88}" type="presParOf" srcId="{4A6718C3-FF01-4CB0-9FC6-A9A4455A9D87}" destId="{72CB6309-AE5B-4F7B-ABB7-691FC73F843B}" srcOrd="3" destOrd="0" presId="urn:microsoft.com/office/officeart/2005/8/layout/pyramid1"/>
    <dgm:cxn modelId="{042147A7-F627-4B3E-A704-3AC9F1D44C0C}" type="presParOf" srcId="{72CB6309-AE5B-4F7B-ABB7-691FC73F843B}" destId="{C53053E1-35E0-476F-9089-796995CF5997}" srcOrd="0" destOrd="0" presId="urn:microsoft.com/office/officeart/2005/8/layout/pyramid1"/>
    <dgm:cxn modelId="{9C89E803-8BFF-4F39-8484-4216BC9D21BD}" type="presParOf" srcId="{72CB6309-AE5B-4F7B-ABB7-691FC73F843B}" destId="{C60EE13F-1744-4331-92E7-68B59E2D9D61}" srcOrd="1" destOrd="0" presId="urn:microsoft.com/office/officeart/2005/8/layout/pyramid1"/>
    <dgm:cxn modelId="{BD119AD7-5EF5-43E7-96DF-0E381E153F69}" type="presParOf" srcId="{4A6718C3-FF01-4CB0-9FC6-A9A4455A9D87}" destId="{9C401B46-AAA1-401F-A93A-7D7CF1B431B5}" srcOrd="4" destOrd="0" presId="urn:microsoft.com/office/officeart/2005/8/layout/pyramid1"/>
    <dgm:cxn modelId="{AEF6811A-B5B8-4D57-8B8F-CA4525455E0A}" type="presParOf" srcId="{9C401B46-AAA1-401F-A93A-7D7CF1B431B5}" destId="{6D51276C-FC27-4925-816E-7BAE9C889935}" srcOrd="0" destOrd="0" presId="urn:microsoft.com/office/officeart/2005/8/layout/pyramid1"/>
    <dgm:cxn modelId="{ECE66C51-E96A-483A-B950-F64DAD6BAF05}" type="presParOf" srcId="{9C401B46-AAA1-401F-A93A-7D7CF1B431B5}" destId="{F80EB172-847C-41B7-AD28-F917D226AF81}" srcOrd="1" destOrd="0" presId="urn:microsoft.com/office/officeart/2005/8/layout/pyramid1"/>
    <dgm:cxn modelId="{434D479E-85A9-43DA-817E-310AE99A2BCC}" type="presParOf" srcId="{4A6718C3-FF01-4CB0-9FC6-A9A4455A9D87}" destId="{CAAB17C1-088F-4300-9B87-BB090702FE12}" srcOrd="5" destOrd="0" presId="urn:microsoft.com/office/officeart/2005/8/layout/pyramid1"/>
    <dgm:cxn modelId="{EF6BC6E4-7925-4124-BF9E-BC05E1A11D34}" type="presParOf" srcId="{CAAB17C1-088F-4300-9B87-BB090702FE12}" destId="{64006758-8F93-457A-80EC-882B9C30831F}" srcOrd="0" destOrd="0" presId="urn:microsoft.com/office/officeart/2005/8/layout/pyramid1"/>
    <dgm:cxn modelId="{2DF00778-1D6E-4FE5-9015-69742EC575C9}" type="presParOf" srcId="{CAAB17C1-088F-4300-9B87-BB090702FE12}" destId="{64DF1CBC-3B70-4CEC-9E73-4FB828FB501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8D7C1-B9DA-447C-8D3B-BC0E44D7EBE5}">
      <dsp:nvSpPr>
        <dsp:cNvPr id="0" name=""/>
        <dsp:cNvSpPr/>
      </dsp:nvSpPr>
      <dsp:spPr>
        <a:xfrm>
          <a:off x="2147286" y="0"/>
          <a:ext cx="858914" cy="433987"/>
        </a:xfrm>
        <a:prstGeom prst="trapezoid">
          <a:avLst>
            <a:gd name="adj" fmla="val 98956"/>
          </a:avLst>
        </a:prstGeom>
        <a:solidFill>
          <a:srgbClr val="F9FBE9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RAM</a:t>
          </a:r>
          <a:endParaRPr lang="en-US" sz="1800" kern="1200" dirty="0"/>
        </a:p>
      </dsp:txBody>
      <dsp:txXfrm>
        <a:off x="2147286" y="0"/>
        <a:ext cx="858914" cy="433987"/>
      </dsp:txXfrm>
    </dsp:sp>
    <dsp:sp modelId="{8D2BB9AC-9B52-4E22-9F0F-257C9D111EAB}">
      <dsp:nvSpPr>
        <dsp:cNvPr id="0" name=""/>
        <dsp:cNvSpPr/>
      </dsp:nvSpPr>
      <dsp:spPr>
        <a:xfrm>
          <a:off x="1723635" y="433987"/>
          <a:ext cx="1706216" cy="433987"/>
        </a:xfrm>
        <a:prstGeom prst="trapezoid">
          <a:avLst>
            <a:gd name="adj" fmla="val 98956"/>
          </a:avLst>
        </a:prstGeom>
        <a:solidFill>
          <a:srgbClr val="FF33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NVRAM</a:t>
          </a:r>
          <a:endParaRPr lang="en-US" sz="1800" kern="1200" dirty="0"/>
        </a:p>
      </dsp:txBody>
      <dsp:txXfrm>
        <a:off x="2022223" y="433987"/>
        <a:ext cx="1109040" cy="433987"/>
      </dsp:txXfrm>
    </dsp:sp>
    <dsp:sp modelId="{7540AEA2-CB0F-4158-98E0-888CF9CECCCE}">
      <dsp:nvSpPr>
        <dsp:cNvPr id="0" name=""/>
        <dsp:cNvSpPr/>
      </dsp:nvSpPr>
      <dsp:spPr>
        <a:xfrm>
          <a:off x="1288372" y="867974"/>
          <a:ext cx="2576744" cy="433987"/>
        </a:xfrm>
        <a:prstGeom prst="trapezoid">
          <a:avLst>
            <a:gd name="adj" fmla="val 98956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Remote NVRAM</a:t>
          </a:r>
          <a:endParaRPr lang="en-US" sz="1800" kern="1200" dirty="0"/>
        </a:p>
      </dsp:txBody>
      <dsp:txXfrm>
        <a:off x="1739302" y="867974"/>
        <a:ext cx="1674883" cy="433987"/>
      </dsp:txXfrm>
    </dsp:sp>
    <dsp:sp modelId="{C53053E1-35E0-476F-9089-796995CF5997}">
      <dsp:nvSpPr>
        <dsp:cNvPr id="0" name=""/>
        <dsp:cNvSpPr/>
      </dsp:nvSpPr>
      <dsp:spPr>
        <a:xfrm>
          <a:off x="858914" y="1301961"/>
          <a:ext cx="3435658" cy="433987"/>
        </a:xfrm>
        <a:prstGeom prst="trapezoid">
          <a:avLst>
            <a:gd name="adj" fmla="val 98956"/>
          </a:avLst>
        </a:prstGeom>
        <a:gradFill rotWithShape="0">
          <a:gsLst>
            <a:gs pos="0">
              <a:schemeClr val="accent4">
                <a:hueOff val="6237415"/>
                <a:satOff val="-28781"/>
                <a:lumOff val="1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237415"/>
                <a:satOff val="-28781"/>
                <a:lumOff val="1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237415"/>
                <a:satOff val="-28781"/>
                <a:lumOff val="1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Parallel Storage System</a:t>
          </a:r>
          <a:endParaRPr lang="en-US" sz="1800" kern="1200" dirty="0"/>
        </a:p>
      </dsp:txBody>
      <dsp:txXfrm>
        <a:off x="1460154" y="1301961"/>
        <a:ext cx="2233178" cy="433987"/>
      </dsp:txXfrm>
    </dsp:sp>
    <dsp:sp modelId="{6D51276C-FC27-4925-816E-7BAE9C889935}">
      <dsp:nvSpPr>
        <dsp:cNvPr id="0" name=""/>
        <dsp:cNvSpPr/>
      </dsp:nvSpPr>
      <dsp:spPr>
        <a:xfrm>
          <a:off x="429457" y="1735948"/>
          <a:ext cx="4294573" cy="433987"/>
        </a:xfrm>
        <a:prstGeom prst="trapezoid">
          <a:avLst>
            <a:gd name="adj" fmla="val 98956"/>
          </a:avLst>
        </a:prstGeom>
        <a:gradFill rotWithShape="0">
          <a:gsLst>
            <a:gs pos="0">
              <a:schemeClr val="accent4">
                <a:hueOff val="8316554"/>
                <a:satOff val="-38374"/>
                <a:lumOff val="1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316554"/>
                <a:satOff val="-38374"/>
                <a:lumOff val="1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316554"/>
                <a:satOff val="-38374"/>
                <a:lumOff val="1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Campaign Storage</a:t>
          </a:r>
          <a:endParaRPr lang="en-US" sz="1800" kern="1200" dirty="0"/>
        </a:p>
      </dsp:txBody>
      <dsp:txXfrm>
        <a:off x="1181007" y="1735948"/>
        <a:ext cx="2791472" cy="433987"/>
      </dsp:txXfrm>
    </dsp:sp>
    <dsp:sp modelId="{64006758-8F93-457A-80EC-882B9C30831F}">
      <dsp:nvSpPr>
        <dsp:cNvPr id="0" name=""/>
        <dsp:cNvSpPr/>
      </dsp:nvSpPr>
      <dsp:spPr>
        <a:xfrm>
          <a:off x="0" y="2169935"/>
          <a:ext cx="5153488" cy="433987"/>
        </a:xfrm>
        <a:prstGeom prst="trapezoid">
          <a:avLst>
            <a:gd name="adj" fmla="val 98956"/>
          </a:avLst>
        </a:prstGeom>
        <a:solidFill>
          <a:schemeClr val="tx1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Tape (HPSS)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901860" y="2169935"/>
        <a:ext cx="3349767" cy="4339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/>
  <inkml:traceGroup>
    <inkml:annotationXML>
      <emma:emma xmlns:emma="http://www.w3.org/2003/04/emma" version="1.0">
        <emma:interpretation id="{F1932748-A893-4232-87F9-996D86272828}" emma:medium="tactile" emma:mode="ink">
          <msink:context xmlns:msink="http://schemas.microsoft.com/ink/2010/main" type="inkDrawing" rotatedBoundingBox="22932,2616 22944,3266 22910,3267 22898,2617" shapeName="Other">
            <msink:destinationLink direction="from" ref="{7B760B4D-3D9C-43F9-A01C-2A1D4152E069}"/>
          </msink:context>
        </emma:interpretation>
      </emma:emma>
    </inkml:annotationXML>
  </inkml:traceGroup>
</inkml:ink>
</file>

<file path=ppt/ink/ink2.xml><?xml version="1.0" encoding="utf-8"?>
<inkml:ink xmlns:inkml="http://www.w3.org/2003/InkML">
  <inkml:definitions/>
  <inkml:traceGroup>
    <inkml:annotationXML>
      <emma:emma xmlns:emma="http://www.w3.org/2003/04/emma" version="1.0">
        <emma:interpretation id="{7B760B4D-3D9C-43F9-A01C-2A1D4152E069}" emma:medium="tactile" emma:mode="ink">
          <msink:context xmlns:msink="http://schemas.microsoft.com/ink/2010/main" type="inkDrawing" rotatedBoundingBox="24798,3353 24942,2916 25116,2974 24972,3410" semanticType="callout" shapeName="Other">
            <msink:sourceLink direction="from" ref="{F1932748-A893-4232-87F9-996D86272828}"/>
          </msink:context>
        </emma:interpretation>
      </emma:emma>
    </inkml:annotationXML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10-25T17:12:24.8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61DC5B-54E9-4957-8A1E-BA141256379C}" emma:medium="tactile" emma:mode="ink">
          <msink:context xmlns:msink="http://schemas.microsoft.com/ink/2010/main" type="writingRegion" rotatedBoundingBox="32486,7806 34009,7806 34009,8282 32486,8282"/>
        </emma:interpretation>
      </emma:emma>
    </inkml:annotationXML>
    <inkml:traceGroup>
      <inkml:annotationXML>
        <emma:emma xmlns:emma="http://www.w3.org/2003/04/emma" version="1.0">
          <emma:interpretation id="{D9F0D711-1ADC-4AB9-A7BE-90E6BC693454}" emma:medium="tactile" emma:mode="ink">
            <msink:context xmlns:msink="http://schemas.microsoft.com/ink/2010/main" type="paragraph" rotatedBoundingBox="32486,7806 34009,7806 34009,8282 32486,82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382EDF-A81E-43D9-BCA6-C6A81FCB8D9B}" emma:medium="tactile" emma:mode="ink">
              <msink:context xmlns:msink="http://schemas.microsoft.com/ink/2010/main" type="line" rotatedBoundingBox="32486,7806 34009,7806 34009,8282 32486,8282"/>
            </emma:interpretation>
          </emma:emma>
        </inkml:annotationXML>
        <inkml:traceGroup>
          <inkml:annotationXML>
            <emma:emma xmlns:emma="http://www.w3.org/2003/04/emma" version="1.0">
              <emma:interpretation id="{3BC90C35-207B-494A-9483-6547A8211976}" emma:medium="tactile" emma:mode="ink">
                <msink:context xmlns:msink="http://schemas.microsoft.com/ink/2010/main" type="inkWord" rotatedBoundingBox="32486,7806 32527,7806 32527,7811 32486,7811"/>
              </emma:interpretation>
              <emma:one-of disjunction-type="recognition" id="oneOf0">
                <emma:interpretation id="interp0" emma:lang="en-US" emma:confidence="0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0 2 0,'0'0'16,"0"0"-16,0 0 15,0 0 1,0 0 0,0 0-1,0 0 1,0 0 0,9 0-1,-4-5 1,8 5-1,-3 5 1,-6-5 0</inkml:trace>
        </inkml:traceGroup>
        <inkml:traceGroup>
          <inkml:annotationXML>
            <emma:emma xmlns:emma="http://www.w3.org/2003/04/emma" version="1.0">
              <emma:interpretation id="{40C67A8F-794A-42D8-934C-104F4B7A5C68}" emma:medium="tactile" emma:mode="ink">
                <msink:context xmlns:msink="http://schemas.microsoft.com/ink/2010/main" type="inkWord" rotatedBoundingBox="33817,8128 34009,8128 34009,8282 33817,8282"/>
              </emma:interpretation>
              <emma:one-of disjunction-type="recognition" id="oneOf1">
                <emma:interpretation id="interp5" emma:lang="en-US" emma:confidence="0">
                  <emma:literal>,</emma:literal>
                </emma:interpretation>
                <emma:interpretation id="interp6" emma:lang="en-US" emma:confidence="0">
                  <emma:literal>)</emma:literal>
                </emma:interpretation>
                <emma:interpretation id="interp7" emma:lang="en-US" emma:confidence="0">
                  <emma:literal>J</emma:literal>
                </emma:interpretation>
                <emma:interpretation id="interp8" emma:lang="en-US" emma:confidence="0">
                  <emma:literal>.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730.9668">1495 319 0,'0'0'16,"0"0"0,0 0-1,0 0 1,0 0-1,0 0 1,0 0-16,0 0 16,0 0-1,0 0 1,0 0 0,5 12-1,4 0 1,-9 0-1,9 0 1,-4 0 0,-5-3-1,0-5 1,-5 4 0,5-4-1,-9 4 1,0-4-1,-5 4 1,0 0 0,1 0-1,-6 1 1,-13-5 0,14 4-1,-5-4 1,0 0-1,10 0 1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F0031-7518-405A-BBCE-6BD8CAC9E138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F8ABC-ED4C-402A-A764-35A858732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35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F8ABC-ED4C-402A-A764-35A8587329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66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(4/30/13 17:08) -----</a:t>
            </a:r>
          </a:p>
          <a:p>
            <a:r>
              <a:rPr lang="en-US" dirty="0"/>
              <a:t>step 3: rename Analysis to Analytics to connect back to the trendy buzzword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1D61F-DD6A-4251-8F52-0A339C4F87A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75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197B41-95A7-4192-977B-3B01CE2E65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45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F8ABC-ED4C-402A-A764-35A8587329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82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3E405-3917-499B-98FC-3859BC242C8B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173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26204F-C6D3-45E2-BA8F-94504347148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209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 bits in a byte, 4 bytes per word,</a:t>
            </a:r>
            <a:r>
              <a:rPr lang="en-US" baseline="0" dirty="0" smtClean="0"/>
              <a:t> N words, M=stride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F8ABC-ED4C-402A-A764-35A85873290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33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052284" y="0"/>
            <a:ext cx="2087431" cy="6858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SIRIUS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21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78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800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 descr="OLCF_2014.png"/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63742" y="3264408"/>
            <a:ext cx="3198740" cy="329184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Storage devices rather than a file system</a:t>
            </a:r>
          </a:p>
          <a:p>
            <a:pPr lvl="1"/>
            <a:r>
              <a:rPr lang="en-US" dirty="0" smtClean="0"/>
              <a:t>No built-in metadata operations as part of IO</a:t>
            </a:r>
          </a:p>
          <a:p>
            <a:endParaRPr lang="en-US" dirty="0"/>
          </a:p>
          <a:p>
            <a:r>
              <a:rPr lang="en-US" dirty="0" smtClean="0"/>
              <a:t>Distributed pieces EVERYWHERE</a:t>
            </a:r>
          </a:p>
          <a:p>
            <a:endParaRPr lang="en-US" dirty="0" smtClean="0"/>
          </a:p>
          <a:p>
            <a:r>
              <a:rPr lang="en-US" dirty="0" smtClean="0"/>
              <a:t>Resilience copies</a:t>
            </a:r>
          </a:p>
          <a:p>
            <a:endParaRPr lang="en-US" dirty="0" smtClean="0"/>
          </a:p>
          <a:p>
            <a:r>
              <a:rPr lang="en-US" dirty="0" smtClean="0"/>
              <a:t>Storage devices come and go</a:t>
            </a:r>
          </a:p>
          <a:p>
            <a:endParaRPr lang="en-US" dirty="0"/>
          </a:p>
          <a:p>
            <a:r>
              <a:rPr lang="en-US" dirty="0" smtClean="0"/>
              <a:t>Performance characteristics can vary considerably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271392" y="6488668"/>
            <a:ext cx="172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klasky@ornl.gov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38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0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78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800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7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8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78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79576"/>
            <a:ext cx="10515600" cy="4997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796" y="6396335"/>
            <a:ext cx="12161520" cy="461665"/>
          </a:xfrm>
          <a:prstGeom prst="rect">
            <a:avLst/>
          </a:prstGeom>
          <a:blipFill dpi="0"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oadway" panose="04040905080B02020502" pitchFamily="82" charset="0"/>
              </a:rPr>
              <a:t>SIRIUS</a:t>
            </a:r>
            <a:endParaRPr lang="en-US" sz="2400" b="1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roadway" panose="04040905080B02020502" pitchFamily="82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964772" y="2990236"/>
            <a:ext cx="6400800" cy="461665"/>
          </a:xfrm>
          <a:prstGeom prst="rect">
            <a:avLst/>
          </a:prstGeom>
          <a:blipFill dpi="0"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2400" b="1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roadway" panose="04040905080B02020502" pitchFamily="82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 rot="16200000">
            <a:off x="8735083" y="2965103"/>
            <a:ext cx="6400800" cy="461665"/>
          </a:xfrm>
          <a:prstGeom prst="rect">
            <a:avLst/>
          </a:prstGeom>
          <a:blipFill dpi="0"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2400" b="1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roadway" panose="04040905080B02020502" pitchFamily="82" charset="0"/>
            </a:endParaRPr>
          </a:p>
        </p:txBody>
      </p:sp>
      <p:pic>
        <p:nvPicPr>
          <p:cNvPr id="7" name="Picture 6" descr="OLCF_2014.png"/>
          <p:cNvPicPr>
            <a:picLocks noChangeAspect="1"/>
          </p:cNvPicPr>
          <p:nvPr userDrawn="1"/>
        </p:nvPicPr>
        <p:blipFill>
          <a:blip r:embed="rId8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63742" y="3264408"/>
            <a:ext cx="3198740" cy="329184"/>
          </a:xfrm>
          <a:prstGeom prst="rect">
            <a:avLst/>
          </a:prstGeom>
        </p:spPr>
      </p:pic>
      <p:pic>
        <p:nvPicPr>
          <p:cNvPr id="8" name="Picture 6" descr="SNL_Stacked_White.pn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342414" y="3200400"/>
            <a:ext cx="118946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95765" y="621227"/>
            <a:ext cx="1658319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72595" y="834656"/>
            <a:ext cx="2126512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47373" y="6012329"/>
            <a:ext cx="1097280" cy="5486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3" cstate="print">
            <a:clrChange>
              <a:clrFrom>
                <a:srgbClr val="FEFEFD"/>
              </a:clrFrom>
              <a:clrTo>
                <a:srgbClr val="FE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3962" y="6472765"/>
            <a:ext cx="710193" cy="263786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1271392" y="6488668"/>
            <a:ext cx="172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klasky@ornl.gov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03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325AA3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6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customXml" Target="../ink/ink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google.com/url?sa=i&amp;rct=j&amp;q=&amp;esrc=s&amp;source=images&amp;cd=&amp;cad=rja&amp;uact=8&amp;ved=0ahUKEwia2t6IybrJAhXQJI4KHdyICdkQjRwIBw&amp;url=http://blogs.telegraph.co.uk/technology/alexisdormandy/100007050/the-information-flood-businesses-are-drowning-in-data/&amp;psig=AFQjCNG78FxxlaR9Lp862wmuZvV-xZVFKQ&amp;ust=144905617523112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emf"/><Relationship Id="rId11" Type="http://schemas.openxmlformats.org/officeDocument/2006/relationships/image" Target="../media/image45.emf"/><Relationship Id="rId5" Type="http://schemas.openxmlformats.org/officeDocument/2006/relationships/image" Target="../media/image39.emf"/><Relationship Id="rId10" Type="http://schemas.openxmlformats.org/officeDocument/2006/relationships/image" Target="../media/image44.emf"/><Relationship Id="rId4" Type="http://schemas.openxmlformats.org/officeDocument/2006/relationships/image" Target="../media/image38.emf"/><Relationship Id="rId9" Type="http://schemas.openxmlformats.org/officeDocument/2006/relationships/image" Target="../media/image4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://www.nccs.gov/user-support/center-projects/adio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9379" y="826617"/>
            <a:ext cx="8824646" cy="2683345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SCIENCE-DRIVEN DATA MANAGEMENT FORMULTI-TIERED STORAGE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December 3, 2015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CCP 2015, Guwahati India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2781" y="3595726"/>
            <a:ext cx="9144000" cy="2494177"/>
          </a:xfrm>
        </p:spPr>
        <p:txBody>
          <a:bodyPr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2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S. Klasky</a:t>
            </a:r>
            <a:r>
              <a:rPr lang="en-US" sz="2200" dirty="0" smtClean="0"/>
              <a:t>			      ORNL, GT</a:t>
            </a:r>
            <a:br>
              <a:rPr lang="en-US" sz="2200" dirty="0" smtClean="0"/>
            </a:br>
            <a:r>
              <a:rPr lang="en-US" sz="2200" dirty="0" smtClean="0"/>
              <a:t>                                                                U. Tenn., NCSU</a:t>
            </a:r>
          </a:p>
          <a:p>
            <a:pPr algn="l">
              <a:spcBef>
                <a:spcPts val="600"/>
              </a:spcBef>
            </a:pPr>
            <a:r>
              <a:rPr lang="en-US" sz="2200" dirty="0" smtClean="0"/>
              <a:t>H. Abbasi, Q. Liu, F. Wang	       ORNL  </a:t>
            </a:r>
          </a:p>
          <a:p>
            <a:pPr algn="l">
              <a:spcBef>
                <a:spcPts val="600"/>
              </a:spcBef>
            </a:pPr>
            <a:r>
              <a:rPr lang="en-US" sz="2200" dirty="0" smtClean="0"/>
              <a:t>J. Lofstead, M. Curry, L. Ward</a:t>
            </a:r>
            <a:r>
              <a:rPr lang="en-US" sz="2200" dirty="0"/>
              <a:t> </a:t>
            </a:r>
            <a:r>
              <a:rPr lang="en-US" sz="2200" dirty="0" smtClean="0"/>
              <a:t>            Sandia</a:t>
            </a:r>
          </a:p>
          <a:p>
            <a:pPr algn="l">
              <a:spcBef>
                <a:spcPts val="600"/>
              </a:spcBef>
            </a:pPr>
            <a:r>
              <a:rPr lang="en-US" sz="2200" dirty="0" smtClean="0"/>
              <a:t>M. Parashar			       Rutgers</a:t>
            </a:r>
          </a:p>
          <a:p>
            <a:pPr algn="l">
              <a:spcBef>
                <a:spcPts val="600"/>
              </a:spcBef>
            </a:pPr>
            <a:r>
              <a:rPr lang="en-US" sz="2200" dirty="0" smtClean="0"/>
              <a:t>C. Maltzahn			       UCSC</a:t>
            </a:r>
          </a:p>
          <a:p>
            <a:pPr algn="l">
              <a:spcBef>
                <a:spcPts val="600"/>
              </a:spcBef>
            </a:pPr>
            <a:r>
              <a:rPr lang="en-US" sz="2200" dirty="0" smtClean="0"/>
              <a:t>M. Ainsworth			       Brown, ORNL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5279" y="1028700"/>
            <a:ext cx="3405617" cy="5426964"/>
          </a:xfrm>
          <a:prstGeom prst="rect">
            <a:avLst/>
          </a:prstGeom>
        </p:spPr>
      </p:pic>
      <p:pic>
        <p:nvPicPr>
          <p:cNvPr id="6" name="Picture 5" descr="SDAV_logo_blue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61" y="6405571"/>
            <a:ext cx="2006602" cy="365760"/>
          </a:xfrm>
          <a:prstGeom prst="rect">
            <a:avLst/>
          </a:prstGeom>
        </p:spPr>
      </p:pic>
      <p:pic>
        <p:nvPicPr>
          <p:cNvPr id="9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02209" y="4509743"/>
            <a:ext cx="1116879" cy="28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ExaCT PPT Design-Main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049"/>
          <a:stretch/>
        </p:blipFill>
        <p:spPr>
          <a:xfrm>
            <a:off x="10946237" y="6405571"/>
            <a:ext cx="1165189" cy="365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57" y="6405571"/>
            <a:ext cx="817581" cy="365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463" y="6405571"/>
            <a:ext cx="904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0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Sirocco Object </a:t>
            </a:r>
            <a:r>
              <a:rPr lang="en-US"/>
              <a:t>Store </a:t>
            </a:r>
            <a:r>
              <a:rPr lang="en-US" smtClean="0"/>
              <a:t>– SOS - Sandia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 two-part system:</a:t>
            </a:r>
          </a:p>
          <a:p>
            <a:pPr lvl="1"/>
            <a:r>
              <a:rPr lang="en-US" dirty="0" smtClean="0"/>
              <a:t>A low-level, hierarchical fixed-depth object storage system</a:t>
            </a:r>
          </a:p>
          <a:p>
            <a:pPr lvl="1"/>
            <a:r>
              <a:rPr lang="en-US" dirty="0" smtClean="0"/>
              <a:t>Smart clients that expose user APIs</a:t>
            </a:r>
          </a:p>
          <a:p>
            <a:r>
              <a:rPr lang="en-US" dirty="0" smtClean="0"/>
              <a:t>Light Weight File System-inspired philosophy</a:t>
            </a:r>
          </a:p>
          <a:p>
            <a:pPr lvl="1"/>
            <a:r>
              <a:rPr lang="en-US" dirty="0" smtClean="0"/>
              <a:t>Clients </a:t>
            </a:r>
            <a:r>
              <a:rPr lang="en-US" dirty="0"/>
              <a:t>bring/opt-in to services they require</a:t>
            </a:r>
          </a:p>
          <a:p>
            <a:pPr lvl="1"/>
            <a:r>
              <a:rPr lang="en-US" dirty="0"/>
              <a:t>Naming, locking, distributed transactions</a:t>
            </a:r>
          </a:p>
          <a:p>
            <a:r>
              <a:rPr lang="en-US" dirty="0"/>
              <a:t>Peer-to-peer inspired design</a:t>
            </a:r>
          </a:p>
          <a:p>
            <a:pPr lvl="1"/>
            <a:r>
              <a:rPr lang="en-US" dirty="0"/>
              <a:t>Ephemeral servers and </a:t>
            </a:r>
            <a:r>
              <a:rPr lang="en-US" dirty="0" smtClean="0"/>
              <a:t>clients</a:t>
            </a:r>
          </a:p>
          <a:p>
            <a:pPr lvl="1"/>
            <a:r>
              <a:rPr lang="en-US" dirty="0" smtClean="0"/>
              <a:t>Data and location(s) are decoupled</a:t>
            </a:r>
          </a:p>
          <a:p>
            <a:pPr lvl="1"/>
            <a:r>
              <a:rPr lang="en-US" dirty="0" smtClean="0"/>
              <a:t>Greedy </a:t>
            </a:r>
            <a:r>
              <a:rPr lang="en-US" dirty="0"/>
              <a:t>optimization of </a:t>
            </a:r>
            <a:r>
              <a:rPr lang="en-US" dirty="0" err="1"/>
              <a:t>QoS</a:t>
            </a:r>
            <a:r>
              <a:rPr lang="en-US" dirty="0"/>
              <a:t> (network, storage, reliability)</a:t>
            </a:r>
          </a:p>
          <a:p>
            <a:pPr lvl="1"/>
            <a:r>
              <a:rPr lang="en-US" dirty="0"/>
              <a:t>Popularity drives copy </a:t>
            </a:r>
            <a:r>
              <a:rPr lang="en-US" dirty="0" smtClean="0"/>
              <a:t>creation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25AA3"/>
                </a:solidFill>
              </a:rPr>
              <a:t>http://www.cs.sandia.gov/Scalable_IO/sirocco/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/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0"/>
            <a:ext cx="548640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9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336951F-5EE9-0146-B333-95A04DB13D7E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Descriptions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do we describe/annotate data generated from applications? </a:t>
            </a:r>
          </a:p>
          <a:p>
            <a:r>
              <a:rPr lang="en-US" dirty="0" smtClean="0"/>
              <a:t>To capture application knowledge and communicate them to middleware/storage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Data utility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Relationships between datasets</a:t>
            </a:r>
          </a:p>
          <a:p>
            <a:pPr lvl="1"/>
            <a:r>
              <a:rPr lang="en-US" dirty="0" smtClean="0"/>
              <a:t>Semantics</a:t>
            </a:r>
          </a:p>
          <a:p>
            <a:r>
              <a:rPr lang="en-US" dirty="0" smtClean="0"/>
              <a:t>To specify user requirements</a:t>
            </a:r>
          </a:p>
          <a:p>
            <a:pPr lvl="1"/>
            <a:r>
              <a:rPr lang="en-US" dirty="0" err="1" smtClean="0"/>
              <a:t>QoS</a:t>
            </a:r>
            <a:r>
              <a:rPr lang="en-US" dirty="0"/>
              <a:t> </a:t>
            </a:r>
            <a:r>
              <a:rPr lang="en-US" dirty="0" smtClean="0"/>
              <a:t>:E.g., bandwidth</a:t>
            </a:r>
          </a:p>
          <a:p>
            <a:pPr lvl="1"/>
            <a:r>
              <a:rPr lang="en-US" dirty="0" smtClean="0"/>
              <a:t>Policy: E.g., where and how long should my data stay on a storage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9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Conceptual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7"/>
            <a:ext cx="10515600" cy="4365346"/>
          </a:xfrm>
        </p:spPr>
        <p:txBody>
          <a:bodyPr numCol="2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sirius_init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sirius_finalize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sirius_open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-intent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sirus_close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-intent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sirius_set_refactor</a:t>
            </a:r>
            <a:r>
              <a:rPr lang="en-US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-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refactoring_fn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sirius_get_refactor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    -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refactoring_fn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sirius_sched_write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–utility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sirius_sched_read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-utility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sirius_set_deadline</a:t>
            </a:r>
            <a:r>
              <a:rPr lang="en-US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–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deadline, fuzziness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400" b="1" dirty="0" err="1">
                <a:solidFill>
                  <a:srgbClr val="FF0000"/>
                </a:solidFill>
                <a:cs typeface="Courier New" panose="02070309020205020404" pitchFamily="49" charset="0"/>
              </a:rPr>
              <a:t>sirius_est_write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-time_est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confidence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400" b="1" dirty="0" err="1" smtClean="0">
                <a:solidFill>
                  <a:srgbClr val="FF0000"/>
                </a:solidFill>
                <a:cs typeface="Courier New" panose="02070309020205020404" pitchFamily="49" charset="0"/>
              </a:rPr>
              <a:t>sirius_est_read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-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time_est,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confidence</a:t>
            </a:r>
            <a:endParaRPr lang="en-US" sz="2400" dirty="0"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 startAt="9"/>
            </a:pPr>
            <a:r>
              <a:rPr lang="en-US" sz="2400" b="1" dirty="0" err="1">
                <a:cs typeface="Courier New" panose="02070309020205020404" pitchFamily="49" charset="0"/>
              </a:rPr>
              <a:t>sirius_perform_write</a:t>
            </a:r>
            <a:endParaRPr lang="en-US" sz="2400" b="1" dirty="0"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 startAt="9"/>
            </a:pPr>
            <a:r>
              <a:rPr lang="en-US" sz="2400" b="1" dirty="0" err="1">
                <a:cs typeface="Courier New" panose="02070309020205020404" pitchFamily="49" charset="0"/>
              </a:rPr>
              <a:t>sirius_perform_read</a:t>
            </a:r>
            <a:r>
              <a:rPr lang="en-US" sz="2400" b="1" dirty="0">
                <a:cs typeface="Courier New" panose="02070309020205020404" pitchFamily="49" charset="0"/>
              </a:rPr>
              <a:t>  </a:t>
            </a:r>
            <a:r>
              <a:rPr lang="en-US" sz="2400" b="1" dirty="0" smtClean="0">
                <a:cs typeface="Courier New" panose="02070309020205020404" pitchFamily="49" charset="0"/>
              </a:rPr>
              <a:t>                            </a:t>
            </a:r>
            <a:r>
              <a:rPr lang="en-US" sz="2400" b="1" dirty="0">
                <a:cs typeface="Courier New" panose="02070309020205020404" pitchFamily="49" charset="0"/>
              </a:rPr>
              <a:t>-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deadline,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fuzziness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0965" y="5544923"/>
            <a:ext cx="110257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325AA3"/>
                </a:solidFill>
                <a:cs typeface="Courier New" panose="02070309020205020404" pitchFamily="49" charset="0"/>
              </a:rPr>
              <a:t>How </a:t>
            </a:r>
            <a:r>
              <a:rPr lang="en-US" sz="2400" b="1" dirty="0">
                <a:solidFill>
                  <a:srgbClr val="325AA3"/>
                </a:solidFill>
                <a:cs typeface="Courier New" panose="02070309020205020404" pitchFamily="49" charset="0"/>
              </a:rPr>
              <a:t>does the system reassemble the pieces after the data has been refactored?</a:t>
            </a:r>
          </a:p>
          <a:p>
            <a:r>
              <a:rPr lang="en-US" sz="2400" b="1" dirty="0">
                <a:solidFill>
                  <a:srgbClr val="325AA3"/>
                </a:solidFill>
                <a:cs typeface="Courier New" panose="02070309020205020404" pitchFamily="49" charset="0"/>
              </a:rPr>
              <a:t>Re-factoring might mean combing different data chunks together, and this takes time!</a:t>
            </a:r>
          </a:p>
        </p:txBody>
      </p:sp>
    </p:spTree>
    <p:extLst>
      <p:ext uri="{BB962C8B-B14F-4D97-AF65-F5344CB8AC3E}">
        <p14:creationId xmlns:p14="http://schemas.microsoft.com/office/powerpoint/2010/main" val="274741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/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9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New techniques for “Data Intensive Science”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/>
        <p:txBody>
          <a:bodyPr>
            <a:normAutofit fontScale="92500" lnSpcReduction="20000"/>
          </a:bodyPr>
          <a:lstStyle/>
          <a:p>
            <a:pPr marL="0" indent="-49212">
              <a:buNone/>
            </a:pPr>
            <a:r>
              <a:rPr lang="en-US" sz="3000" b="1" dirty="0" smtClean="0">
                <a:solidFill>
                  <a:srgbClr val="C00000"/>
                </a:solidFill>
              </a:rPr>
              <a:t>AUDITOR</a:t>
            </a:r>
            <a:r>
              <a:rPr lang="en-US" sz="3000" dirty="0" smtClean="0"/>
              <a:t>: An additional “simulation” whose purpose is to monitor the fine scale simulation and initiate appropriate actions when anomalies are detected</a:t>
            </a:r>
          </a:p>
          <a:p>
            <a:pPr marL="0" indent="-49212">
              <a:buNone/>
            </a:pPr>
            <a:r>
              <a:rPr lang="en-US" sz="2900" dirty="0" smtClean="0"/>
              <a:t>Examples</a:t>
            </a:r>
            <a:endParaRPr lang="en-US" sz="2900" dirty="0"/>
          </a:p>
          <a:p>
            <a:pPr marL="407988" indent="-457200"/>
            <a:r>
              <a:rPr lang="en-US" dirty="0" smtClean="0"/>
              <a:t>Trigger a: checkpoint, roll-back, local change in a function, …</a:t>
            </a:r>
          </a:p>
          <a:p>
            <a:pPr marL="407988" indent="-457200"/>
            <a:r>
              <a:rPr lang="en-US" dirty="0" smtClean="0"/>
              <a:t>Not confined to stability issues because it will always reset</a:t>
            </a:r>
          </a:p>
          <a:p>
            <a:pPr marL="407988" indent="-457200"/>
            <a:r>
              <a:rPr lang="en-US" dirty="0" smtClean="0"/>
              <a:t>Can allow data regeneration cheaply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0070C0"/>
                </a:solidFill>
              </a:rPr>
              <a:t>Basic quantities in Information Theory</a:t>
            </a:r>
            <a:endParaRPr lang="en-US" sz="3000" b="1" dirty="0" smtClean="0">
              <a:solidFill>
                <a:srgbClr val="0070C0"/>
              </a:solidFill>
            </a:endParaRPr>
          </a:p>
          <a:p>
            <a:r>
              <a:rPr lang="en-US" dirty="0"/>
              <a:t>Data stream S and for x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∈ S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let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baseline="-250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(X=x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 =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∈ [0,1]</a:t>
            </a:r>
            <a:endParaRPr lang="en-US" dirty="0"/>
          </a:p>
          <a:p>
            <a:r>
              <a:rPr lang="en-US" dirty="0"/>
              <a:t>Shannon Information </a:t>
            </a:r>
            <a:r>
              <a:rPr lang="en-US" dirty="0" smtClean="0"/>
              <a:t>Content:                   h(x</a:t>
            </a:r>
            <a:r>
              <a:rPr lang="en-US" dirty="0"/>
              <a:t>) = - log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/>
          </a:p>
          <a:p>
            <a:r>
              <a:rPr lang="en-US" dirty="0" smtClean="0"/>
              <a:t>Entropy                                                           H(S</a:t>
            </a:r>
            <a:r>
              <a:rPr lang="en-US" dirty="0"/>
              <a:t>) = -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/>
              <a:t>p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/>
              <a:t> log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US" dirty="0" err="1"/>
              <a:t>p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/>
          </a:p>
          <a:p>
            <a:r>
              <a:rPr lang="en-US" sz="3000" b="1" dirty="0">
                <a:solidFill>
                  <a:srgbClr val="C00000"/>
                </a:solidFill>
              </a:rPr>
              <a:t>Noisy/random data has HIGH ENTROPY</a:t>
            </a:r>
          </a:p>
          <a:p>
            <a:pPr marL="407988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48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practices of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Want to write data every n</a:t>
            </a:r>
            <a:r>
              <a:rPr lang="en-US" baseline="30000" dirty="0" smtClean="0"/>
              <a:t>th</a:t>
            </a:r>
            <a:r>
              <a:rPr lang="en-US" dirty="0" smtClean="0"/>
              <a:t> timestep</a:t>
            </a:r>
          </a:p>
          <a:p>
            <a:pPr lvl="1"/>
            <a:r>
              <a:rPr lang="en-US" dirty="0" smtClean="0"/>
              <a:t>Because of the Storage and I/O requirements</a:t>
            </a:r>
            <a:br>
              <a:rPr lang="en-US" dirty="0" smtClean="0"/>
            </a:br>
            <a:r>
              <a:rPr lang="en-US" dirty="0" smtClean="0"/>
              <a:t>users are forced to writing less</a:t>
            </a:r>
          </a:p>
          <a:p>
            <a:r>
              <a:rPr lang="en-US" dirty="0" smtClean="0"/>
              <a:t>Common practice is to write data at every</a:t>
            </a:r>
            <a:br>
              <a:rPr lang="en-US" dirty="0" smtClean="0"/>
            </a:br>
            <a:r>
              <a:rPr lang="en-US" dirty="0" err="1" smtClean="0"/>
              <a:t>m</a:t>
            </a:r>
            <a:r>
              <a:rPr lang="en-US" baseline="30000" dirty="0" err="1" smtClean="0"/>
              <a:t>th</a:t>
            </a:r>
            <a:r>
              <a:rPr lang="en-US" dirty="0" smtClean="0"/>
              <a:t> timestep, stride = M</a:t>
            </a:r>
          </a:p>
          <a:p>
            <a:r>
              <a:rPr lang="en-US" dirty="0" smtClean="0"/>
              <a:t>If the users reconstruct their data, u(t), at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n</a:t>
            </a:r>
            <a:r>
              <a:rPr lang="en-US" baseline="30000" dirty="0"/>
              <a:t>th </a:t>
            </a:r>
            <a:r>
              <a:rPr lang="en-US" baseline="30000" dirty="0" smtClean="0"/>
              <a:t> </a:t>
            </a:r>
            <a:r>
              <a:rPr lang="en-US" dirty="0" smtClean="0"/>
              <a:t>timestep, they need to interpolate</a:t>
            </a:r>
            <a:br>
              <a:rPr lang="en-US" dirty="0" smtClean="0"/>
            </a:br>
            <a:r>
              <a:rPr lang="en-US" dirty="0" smtClean="0"/>
              <a:t>between the neighboring </a:t>
            </a:r>
            <a:r>
              <a:rPr lang="en-US" dirty="0" err="1" smtClean="0"/>
              <a:t>timesteps</a:t>
            </a:r>
            <a:endParaRPr lang="en-US" dirty="0"/>
          </a:p>
          <a:p>
            <a:pPr lvl="1"/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 baseline="-25000" dirty="0" smtClean="0">
                <a:ea typeface="Cambria Math" panose="02040503050406030204" pitchFamily="18" charset="0"/>
              </a:rPr>
              <a:t>M</a:t>
            </a:r>
            <a:r>
              <a:rPr lang="en-US" dirty="0" smtClean="0">
                <a:ea typeface="Cambria Math" panose="02040503050406030204" pitchFamily="18" charset="0"/>
              </a:rPr>
              <a:t>(u) = interpolant on coarser grid (stride M), reduce storage my 1/M</a:t>
            </a:r>
          </a:p>
          <a:p>
            <a:r>
              <a:rPr lang="en-US" dirty="0" smtClean="0"/>
              <a:t>Assume (C=constant depending on the complexity of the data)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riginal storage cost = 32*N bits (floats)</a:t>
            </a:r>
          </a:p>
          <a:p>
            <a:pPr lvl="1"/>
            <a:r>
              <a:rPr lang="en-US" dirty="0" smtClean="0"/>
              <a:t>New storage cost = 32*N/M bits + { 23 – log</a:t>
            </a:r>
            <a:r>
              <a:rPr lang="en-US" baseline="-25000" dirty="0" smtClean="0"/>
              <a:t>2</a:t>
            </a:r>
            <a:r>
              <a:rPr lang="en-US" dirty="0" smtClean="0"/>
              <a:t> (C 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dirty="0" smtClean="0"/>
              <a:t>t</a:t>
            </a:r>
            <a:r>
              <a:rPr lang="en-US" baseline="30000" dirty="0" smtClean="0"/>
              <a:t>2</a:t>
            </a:r>
            <a:r>
              <a:rPr lang="en-US" dirty="0" smtClean="0"/>
              <a:t>)}N    </a:t>
            </a:r>
          </a:p>
          <a:p>
            <a:pPr lvl="1"/>
            <a:r>
              <a:rPr lang="en-US" dirty="0" smtClean="0"/>
              <a:t>Ratio = (1/M – 1/16 </a:t>
            </a:r>
            <a:r>
              <a:rPr lang="en-US" dirty="0"/>
              <a:t> log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smtClean="0"/>
              <a:t>M) – 1/16 </a:t>
            </a:r>
            <a:r>
              <a:rPr lang="en-US" dirty="0"/>
              <a:t> log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dirty="0" smtClean="0"/>
              <a:t>t + constant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114" y="905256"/>
            <a:ext cx="4584420" cy="30995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11694974" y="2811413"/>
              <a:ext cx="548640" cy="170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76974" y="2793413"/>
                <a:ext cx="584640" cy="20664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Straight Arrow Connector 28"/>
          <p:cNvCxnSpPr/>
          <p:nvPr/>
        </p:nvCxnSpPr>
        <p:spPr>
          <a:xfrm flipH="1">
            <a:off x="9290304" y="716890"/>
            <a:ext cx="358445" cy="746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792870" y="408548"/>
            <a:ext cx="203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 interpolation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32711" y="2982053"/>
            <a:ext cx="435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  <a:r>
              <a:rPr lang="en-US" dirty="0" smtClean="0"/>
              <a:t>-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en-US" baseline="-25000" dirty="0"/>
              <a:t>M</a:t>
            </a:r>
            <a:r>
              <a:rPr lang="en-US" dirty="0" smtClean="0"/>
              <a:t>(u) = O(M</a:t>
            </a:r>
            <a:r>
              <a:rPr lang="en-US" baseline="30000" dirty="0"/>
              <a:t>2</a:t>
            </a:r>
            <a:r>
              <a:rPr lang="en-US" dirty="0" smtClean="0"/>
              <a:t> 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dirty="0" smtClean="0"/>
              <a:t>t</a:t>
            </a:r>
            <a:r>
              <a:rPr lang="en-US" baseline="30000" dirty="0" smtClean="0"/>
              <a:t>2</a:t>
            </a:r>
            <a:r>
              <a:rPr lang="en-US" dirty="0" smtClean="0"/>
              <a:t>) : 2</a:t>
            </a:r>
            <a:r>
              <a:rPr lang="en-US" baseline="30000" dirty="0" smtClean="0"/>
              <a:t>nd</a:t>
            </a:r>
            <a:r>
              <a:rPr lang="en-US" dirty="0" smtClean="0"/>
              <a:t> order interpolation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81713" y="4877503"/>
            <a:ext cx="3687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Cost to store </a:t>
            </a:r>
            <a:r>
              <a:rPr lang="el-GR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en-US" baseline="-25000" dirty="0" smtClean="0">
                <a:solidFill>
                  <a:srgbClr val="FF0000"/>
                </a:solidFill>
              </a:rPr>
              <a:t>M </a:t>
            </a:r>
            <a:r>
              <a:rPr lang="en-US" dirty="0" smtClean="0">
                <a:solidFill>
                  <a:srgbClr val="FF0000"/>
                </a:solidFill>
              </a:rPr>
              <a:t> +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Cost </a:t>
            </a:r>
            <a:r>
              <a:rPr lang="en-US" dirty="0">
                <a:solidFill>
                  <a:srgbClr val="FF0000"/>
                </a:solidFill>
              </a:rPr>
              <a:t>to </a:t>
            </a:r>
            <a:r>
              <a:rPr lang="en-US" dirty="0" smtClean="0">
                <a:solidFill>
                  <a:srgbClr val="FF0000"/>
                </a:solidFill>
              </a:rPr>
              <a:t>store mantissa of u- </a:t>
            </a:r>
            <a:r>
              <a:rPr lang="el-GR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en-US" baseline="-25000" dirty="0" smtClean="0">
                <a:solidFill>
                  <a:srgbClr val="FF0000"/>
                </a:solidFill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(u)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4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854" y="3249226"/>
            <a:ext cx="5203247" cy="31130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829544" cy="787019"/>
          </a:xfrm>
        </p:spPr>
        <p:txBody>
          <a:bodyPr>
            <a:noAutofit/>
          </a:bodyPr>
          <a:lstStyle/>
          <a:p>
            <a:r>
              <a:rPr lang="en-US" sz="4000" dirty="0" smtClean="0"/>
              <a:t>Compression with an interpolation auditor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199" y="1261872"/>
            <a:ext cx="7888835" cy="2693601"/>
          </a:xfrm>
        </p:spPr>
        <p:txBody>
          <a:bodyPr>
            <a:normAutofit/>
          </a:bodyPr>
          <a:lstStyle/>
          <a:p>
            <a:r>
              <a:rPr lang="en-US" dirty="0" smtClean="0"/>
              <a:t>Linear interpolation (LA) is the auditor</a:t>
            </a:r>
          </a:p>
          <a:p>
            <a:r>
              <a:rPr lang="en-US" dirty="0" smtClean="0"/>
              <a:t>If we look at 10MB output, with a stride of 5</a:t>
            </a:r>
          </a:p>
          <a:p>
            <a:pPr lvl="1"/>
            <a:r>
              <a:rPr lang="en-US" dirty="0" smtClean="0"/>
              <a:t>Total output = 50MB for 5 steps</a:t>
            </a:r>
          </a:p>
          <a:p>
            <a:pPr lvl="1"/>
            <a:r>
              <a:rPr lang="en-US" dirty="0" smtClean="0"/>
              <a:t>10 MB, if we output 1 step, 43MB “typical lossless compression”, 18MB, using linear auditing but lossless</a:t>
            </a:r>
          </a:p>
          <a:p>
            <a:r>
              <a:rPr lang="en-US" dirty="0" smtClean="0">
                <a:solidFill>
                  <a:srgbClr val="325AA3"/>
                </a:solidFill>
              </a:rPr>
              <a:t>Investigating adaptive techniques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988" y="905256"/>
            <a:ext cx="3251959" cy="219867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238770"/>
              </p:ext>
            </p:extLst>
          </p:nvPr>
        </p:nvGraphicFramePr>
        <p:xfrm>
          <a:off x="564883" y="4054721"/>
          <a:ext cx="5922392" cy="236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018"/>
                <a:gridCol w="668366"/>
                <a:gridCol w="1207008"/>
                <a:gridCol w="734332"/>
                <a:gridCol w="1207363"/>
                <a:gridCol w="14293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Stride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1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 step (MB)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lossless  compression 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(MB)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Linear Audit (MB)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Total Data in</a:t>
                      </a:r>
                      <a:b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</a:b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 50 steps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, 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typical compression</a:t>
                      </a:r>
                      <a:endParaRPr lang="en-US" sz="1200" b="0" dirty="0" smtClean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Total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 data in 50 steps in LA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125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425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78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auditors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key to better auditors is to understand what you are simulating/observing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a reduce model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less resolution</a:t>
            </a:r>
          </a:p>
          <a:p>
            <a:pPr lvl="1"/>
            <a:r>
              <a:rPr lang="en-US" dirty="0" smtClean="0"/>
              <a:t>Use a linear equation for short spatial/temporal regions</a:t>
            </a:r>
            <a:endParaRPr lang="en-US" dirty="0"/>
          </a:p>
          <a:p>
            <a:r>
              <a:rPr lang="en-US" dirty="0" smtClean="0"/>
              <a:t>And other ways to refactor</a:t>
            </a:r>
          </a:p>
          <a:p>
            <a:pPr lvl="1"/>
            <a:r>
              <a:rPr lang="en-US" dirty="0"/>
              <a:t>Precision based re-organization</a:t>
            </a:r>
          </a:p>
          <a:p>
            <a:pPr lvl="1"/>
            <a:r>
              <a:rPr lang="en-US" dirty="0" smtClean="0"/>
              <a:t>Frequency </a:t>
            </a:r>
            <a:r>
              <a:rPr lang="en-US" dirty="0"/>
              <a:t>based </a:t>
            </a:r>
            <a:r>
              <a:rPr lang="en-US" dirty="0" smtClean="0"/>
              <a:t>re-organization - Wavelets</a:t>
            </a:r>
            <a:endParaRPr lang="en-US" dirty="0"/>
          </a:p>
          <a:p>
            <a:pPr lvl="1"/>
            <a:r>
              <a:rPr lang="en-US" dirty="0"/>
              <a:t>More knowledgeable auditors</a:t>
            </a:r>
          </a:p>
          <a:p>
            <a:pPr lvl="2"/>
            <a:r>
              <a:rPr lang="en-US" dirty="0"/>
              <a:t>Cost of data re-generation vs. data storage/ retrieval</a:t>
            </a:r>
          </a:p>
          <a:p>
            <a:r>
              <a:rPr lang="en-US" dirty="0" smtClean="0"/>
              <a:t>Storage becomes more than a stream of bytes </a:t>
            </a:r>
          </a:p>
          <a:p>
            <a:pPr lvl="1"/>
            <a:r>
              <a:rPr lang="en-US" dirty="0" smtClean="0"/>
              <a:t>Data + Code + workflow</a:t>
            </a:r>
          </a:p>
        </p:txBody>
      </p:sp>
    </p:spTree>
    <p:extLst>
      <p:ext uri="{BB962C8B-B14F-4D97-AF65-F5344CB8AC3E}">
        <p14:creationId xmlns:p14="http://schemas.microsoft.com/office/powerpoint/2010/main" val="415915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/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5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performance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http://blogs.telegraph.co.uk/technology/files/2011/12/data-explosion2.jpg">
            <a:hlinkClick r:id="rId2"/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0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55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Computer science challenges in Data Refactoring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understand the cost associated with refactoring data, e.g., the CPU cycles, extra memory consumed, and communication.</a:t>
            </a:r>
          </a:p>
          <a:p>
            <a:pPr lvl="1"/>
            <a:r>
              <a:rPr lang="en-US" dirty="0" smtClean="0"/>
              <a:t>For an auditor-like approach</a:t>
            </a:r>
          </a:p>
          <a:p>
            <a:pPr lvl="2"/>
            <a:r>
              <a:rPr lang="en-US" dirty="0" smtClean="0"/>
              <a:t>Where should the auditor run, taking advantage of locality as much as possible? </a:t>
            </a:r>
          </a:p>
          <a:p>
            <a:pPr lvl="2"/>
            <a:r>
              <a:rPr lang="en-US" dirty="0" smtClean="0"/>
              <a:t>How much resources to allocate?</a:t>
            </a:r>
          </a:p>
          <a:p>
            <a:pPr lvl="2"/>
            <a:r>
              <a:rPr lang="en-US" dirty="0" smtClean="0"/>
              <a:t>How will the auditor and the application communicate?</a:t>
            </a:r>
          </a:p>
          <a:p>
            <a:pPr lvl="2"/>
            <a:r>
              <a:rPr lang="en-US" dirty="0" smtClean="0"/>
              <a:t>Most importantly, how do we take both error bound and cost into consideration.</a:t>
            </a:r>
          </a:p>
          <a:p>
            <a:r>
              <a:rPr lang="en-US" dirty="0" smtClean="0"/>
              <a:t>Does the refactoring affect the fidelity of the applications? If so, how much?</a:t>
            </a:r>
          </a:p>
          <a:p>
            <a:r>
              <a:rPr lang="en-US" dirty="0" smtClean="0"/>
              <a:t>After data is refactored, how do we map it to the storage hierarchy? How do we enforce policy?</a:t>
            </a:r>
          </a:p>
        </p:txBody>
      </p:sp>
    </p:spTree>
    <p:extLst>
      <p:ext uri="{BB962C8B-B14F-4D97-AF65-F5344CB8AC3E}">
        <p14:creationId xmlns:p14="http://schemas.microsoft.com/office/powerpoint/2010/main" val="26448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Utility-driven Data 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47394" y="1048086"/>
            <a:ext cx="10158731" cy="4390935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ea typeface="ＭＳ Ｐゴシック" charset="0"/>
                <a:cs typeface="Calibri" pitchFamily="34" charset="0"/>
              </a:rPr>
              <a:t>Goal: Determine placement of data </a:t>
            </a:r>
            <a:r>
              <a:rPr lang="en-US" sz="2400" dirty="0">
                <a:ea typeface="ＭＳ Ｐゴシック" charset="0"/>
                <a:cs typeface="Calibri" pitchFamily="34" charset="0"/>
              </a:rPr>
              <a:t>objects </a:t>
            </a:r>
            <a:r>
              <a:rPr lang="en-US" sz="2400" b="1" dirty="0" smtClean="0">
                <a:ea typeface="ＭＳ Ｐゴシック" charset="0"/>
                <a:cs typeface="Calibri" pitchFamily="34" charset="0"/>
              </a:rPr>
              <a:t>vertically</a:t>
            </a:r>
            <a:r>
              <a:rPr lang="en-US" sz="2400" dirty="0" smtClean="0">
                <a:ea typeface="ＭＳ Ｐゴシック" charset="0"/>
                <a:cs typeface="Calibri" pitchFamily="34" charset="0"/>
              </a:rPr>
              <a:t> across different levels of the memory hierarchy, e.g., SSD or DRAM, and </a:t>
            </a:r>
            <a:r>
              <a:rPr lang="en-US" sz="2400" b="1" dirty="0" smtClean="0">
                <a:ea typeface="ＭＳ Ｐゴシック" charset="0"/>
                <a:cs typeface="Calibri" pitchFamily="34" charset="0"/>
              </a:rPr>
              <a:t>horizontally</a:t>
            </a:r>
            <a:r>
              <a:rPr lang="en-US" sz="2400" dirty="0" smtClean="0">
                <a:ea typeface="ＭＳ Ｐゴシック" charset="0"/>
                <a:cs typeface="Calibri" pitchFamily="34" charset="0"/>
              </a:rPr>
              <a:t> at different staging nodes</a:t>
            </a:r>
            <a:endParaRPr lang="en-US" sz="2400" dirty="0" smtClean="0"/>
          </a:p>
          <a:p>
            <a:r>
              <a:rPr lang="en-US" sz="2400" dirty="0" smtClean="0"/>
              <a:t>Utility quantifies the relative </a:t>
            </a:r>
            <a:r>
              <a:rPr lang="en-US" sz="2400" dirty="0" smtClean="0">
                <a:ea typeface="ＭＳ Ｐゴシック" charset="0"/>
                <a:cs typeface="Calibri" pitchFamily="34" charset="0"/>
              </a:rPr>
              <a:t>value </a:t>
            </a:r>
            <a:r>
              <a:rPr lang="en-US" sz="2400" dirty="0">
                <a:ea typeface="ＭＳ Ｐゴシック" charset="0"/>
                <a:cs typeface="Calibri" pitchFamily="34" charset="0"/>
              </a:rPr>
              <a:t>of data objects in the staging area based on anticipated data read </a:t>
            </a:r>
            <a:r>
              <a:rPr lang="en-US" sz="2400" dirty="0" smtClean="0">
                <a:ea typeface="ＭＳ Ｐゴシック" charset="0"/>
                <a:cs typeface="Calibri" pitchFamily="34" charset="0"/>
              </a:rPr>
              <a:t>patterns</a:t>
            </a:r>
            <a:endParaRPr lang="en-US" sz="2400" dirty="0"/>
          </a:p>
          <a:p>
            <a:pPr lvl="1">
              <a:buFont typeface="Calibri" panose="020F0502020204030204" pitchFamily="34" charset="0"/>
              <a:buChar char="‒"/>
              <a:defRPr/>
            </a:pPr>
            <a:r>
              <a:rPr lang="en-US" dirty="0" smtClean="0">
                <a:ea typeface="ＭＳ Ｐゴシック" charset="0"/>
                <a:cs typeface="Calibri" pitchFamily="34" charset="0"/>
              </a:rPr>
              <a:t>Utility based on data </a:t>
            </a:r>
            <a:r>
              <a:rPr lang="en-US" dirty="0">
                <a:ea typeface="ＭＳ Ｐゴシック" charset="0"/>
                <a:cs typeface="Calibri" pitchFamily="34" charset="0"/>
              </a:rPr>
              <a:t>access </a:t>
            </a:r>
            <a:r>
              <a:rPr lang="en-US" dirty="0" smtClean="0">
                <a:ea typeface="ＭＳ Ｐゴシック" charset="0"/>
                <a:cs typeface="Calibri" pitchFamily="34" charset="0"/>
              </a:rPr>
              <a:t>patterns (monitored and learnt at runtime) and the location </a:t>
            </a:r>
            <a:r>
              <a:rPr lang="en-US" dirty="0">
                <a:ea typeface="ＭＳ Ｐゴシック" charset="0"/>
                <a:cs typeface="Calibri" pitchFamily="34" charset="0"/>
              </a:rPr>
              <a:t>of the application and staging nodes within the system network </a:t>
            </a:r>
            <a:r>
              <a:rPr lang="en-US" dirty="0" smtClean="0">
                <a:ea typeface="ＭＳ Ｐゴシック" charset="0"/>
                <a:cs typeface="Calibri" pitchFamily="34" charset="0"/>
              </a:rPr>
              <a:t>topology</a:t>
            </a:r>
          </a:p>
          <a:p>
            <a:pPr lvl="1">
              <a:buFont typeface="Calibri" panose="020F0502020204030204" pitchFamily="34" charset="0"/>
              <a:buChar char="‒"/>
              <a:defRPr/>
            </a:pPr>
            <a:r>
              <a:rPr lang="en-US" dirty="0" smtClean="0">
                <a:ea typeface="ＭＳ Ｐゴシック" charset="0"/>
                <a:cs typeface="Calibri" pitchFamily="34" charset="0"/>
              </a:rPr>
              <a:t>For example, data </a:t>
            </a:r>
            <a:r>
              <a:rPr lang="en-US" dirty="0">
                <a:ea typeface="ＭＳ Ｐゴシック" charset="0"/>
                <a:cs typeface="Calibri" pitchFamily="34" charset="0"/>
              </a:rPr>
              <a:t>objects with </a:t>
            </a:r>
            <a:r>
              <a:rPr lang="en-US" b="1" i="1" dirty="0">
                <a:solidFill>
                  <a:srgbClr val="FF0000"/>
                </a:solidFill>
                <a:ea typeface="ＭＳ Ｐゴシック" charset="0"/>
                <a:cs typeface="Calibri" pitchFamily="34" charset="0"/>
              </a:rPr>
              <a:t>higher data utility </a:t>
            </a:r>
            <a:r>
              <a:rPr lang="en-US" dirty="0" smtClean="0">
                <a:ea typeface="ＭＳ Ｐゴシック" charset="0"/>
                <a:cs typeface="Calibri" pitchFamily="34" charset="0"/>
              </a:rPr>
              <a:t>are placed </a:t>
            </a:r>
            <a:r>
              <a:rPr lang="en-US" b="1" i="1" dirty="0" smtClean="0">
                <a:solidFill>
                  <a:srgbClr val="FF0000"/>
                </a:solidFill>
                <a:ea typeface="ＭＳ Ｐゴシック" charset="0"/>
                <a:cs typeface="Calibri" pitchFamily="34" charset="0"/>
              </a:rPr>
              <a:t>closer</a:t>
            </a:r>
            <a:r>
              <a:rPr lang="en-US" dirty="0" smtClean="0">
                <a:ea typeface="ＭＳ Ｐゴシック" charset="0"/>
                <a:cs typeface="Calibri" pitchFamily="34" charset="0"/>
              </a:rPr>
              <a:t> to the computation nodes accessing it</a:t>
            </a:r>
            <a:endParaRPr lang="en-US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639765" y="4742690"/>
            <a:ext cx="10790235" cy="1448560"/>
          </a:xfrm>
        </p:spPr>
        <p:txBody>
          <a:bodyPr>
            <a:noAutofit/>
          </a:bodyPr>
          <a:lstStyle/>
          <a:p>
            <a:pPr>
              <a:buAutoNum type="arabicPeriod"/>
            </a:pPr>
            <a:r>
              <a:rPr lang="en-US" sz="1800" i="1" dirty="0" smtClean="0"/>
              <a:t>  Exploring </a:t>
            </a:r>
            <a:r>
              <a:rPr lang="en-US" sz="1800" i="1" dirty="0"/>
              <a:t>Data Staging Across Deep Memory Hierarchies for Coupled Data Intensive Simulation Workflows. 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T. Jin, F. Zhang, Q. Sun, H. Bui, M. </a:t>
            </a:r>
            <a:r>
              <a:rPr lang="en-US" sz="1800" dirty="0" err="1"/>
              <a:t>Romanus</a:t>
            </a:r>
            <a:r>
              <a:rPr lang="en-US" sz="1800" dirty="0"/>
              <a:t>, N. </a:t>
            </a:r>
            <a:r>
              <a:rPr lang="en-US" sz="1800" dirty="0" err="1"/>
              <a:t>Podhorszki</a:t>
            </a:r>
            <a:r>
              <a:rPr lang="en-US" sz="1800" dirty="0"/>
              <a:t>, S. </a:t>
            </a:r>
            <a:r>
              <a:rPr lang="en-US" sz="1800" dirty="0" err="1"/>
              <a:t>Klasky</a:t>
            </a:r>
            <a:r>
              <a:rPr lang="en-US" sz="1800" dirty="0"/>
              <a:t>, H. </a:t>
            </a:r>
            <a:r>
              <a:rPr lang="en-US" sz="1800" dirty="0" err="1"/>
              <a:t>Kolla</a:t>
            </a:r>
            <a:r>
              <a:rPr lang="en-US" sz="1800" dirty="0"/>
              <a:t>, J. Chen, R. Hager, C. Chang, M. </a:t>
            </a:r>
            <a:r>
              <a:rPr lang="en-US" sz="1800" dirty="0" err="1"/>
              <a:t>Parashar</a:t>
            </a:r>
            <a:r>
              <a:rPr lang="en-US" sz="1800" dirty="0"/>
              <a:t>. </a:t>
            </a:r>
            <a:r>
              <a:rPr lang="en-US" sz="1800" i="1" dirty="0" smtClean="0"/>
              <a:t>IEEE </a:t>
            </a:r>
            <a:r>
              <a:rPr lang="en-US" sz="1800" dirty="0" smtClean="0"/>
              <a:t>IPDPS'15, </a:t>
            </a:r>
            <a:r>
              <a:rPr lang="en-US" sz="1800" dirty="0"/>
              <a:t>May </a:t>
            </a:r>
            <a:r>
              <a:rPr lang="en-US" sz="1800" dirty="0" smtClean="0"/>
              <a:t>2015</a:t>
            </a:r>
          </a:p>
          <a:p>
            <a:pPr>
              <a:buAutoNum type="arabicPeriod"/>
            </a:pPr>
            <a:r>
              <a:rPr lang="en-US" sz="1800" i="1" dirty="0" smtClean="0"/>
              <a:t>  Adaptive </a:t>
            </a:r>
            <a:r>
              <a:rPr lang="en-US" sz="1800" i="1" dirty="0"/>
              <a:t>Data Placement For Staging-Based Coupled Scientific Workflows. 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Q. Sun, T. Jin, M. </a:t>
            </a:r>
            <a:r>
              <a:rPr lang="en-US" sz="1800" dirty="0" err="1"/>
              <a:t>Romanus</a:t>
            </a:r>
            <a:r>
              <a:rPr lang="en-US" sz="1800" dirty="0"/>
              <a:t>, H. Bui, F. Zhang, H. Yu, H. </a:t>
            </a:r>
            <a:r>
              <a:rPr lang="en-US" sz="1800" dirty="0" err="1"/>
              <a:t>Kolla</a:t>
            </a:r>
            <a:r>
              <a:rPr lang="en-US" sz="1800" dirty="0"/>
              <a:t>, S. </a:t>
            </a:r>
            <a:r>
              <a:rPr lang="en-US" sz="1800" dirty="0" err="1"/>
              <a:t>Klasky</a:t>
            </a:r>
            <a:r>
              <a:rPr lang="en-US" sz="1800" dirty="0"/>
              <a:t>, J. Chen, M. </a:t>
            </a:r>
            <a:r>
              <a:rPr lang="en-US" sz="1800" dirty="0" err="1"/>
              <a:t>Parashar</a:t>
            </a:r>
            <a:r>
              <a:rPr lang="en-US" sz="1800" dirty="0"/>
              <a:t>. </a:t>
            </a:r>
            <a:r>
              <a:rPr lang="en-US" sz="1800" i="1" dirty="0" smtClean="0"/>
              <a:t> </a:t>
            </a:r>
            <a:r>
              <a:rPr lang="en-US" sz="1800" dirty="0" smtClean="0"/>
              <a:t>ACM/IEEE SC'15, </a:t>
            </a:r>
            <a:r>
              <a:rPr lang="en-US" sz="1800" dirty="0"/>
              <a:t>Nov. </a:t>
            </a:r>
            <a:r>
              <a:rPr lang="en-US" sz="1800" dirty="0" smtClean="0"/>
              <a:t>2015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39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Refactoring and Utility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5615609" cy="499738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Need to explore </a:t>
            </a:r>
            <a:r>
              <a:rPr lang="en-US" dirty="0" smtClean="0">
                <a:solidFill>
                  <a:srgbClr val="FF0000"/>
                </a:solidFill>
              </a:rPr>
              <a:t>what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where</a:t>
            </a:r>
            <a:r>
              <a:rPr lang="en-US" dirty="0" smtClean="0"/>
              <a:t> the computation will occur</a:t>
            </a:r>
          </a:p>
          <a:p>
            <a:pPr lvl="1"/>
            <a:r>
              <a:rPr lang="en-US" dirty="0" smtClean="0"/>
              <a:t>Flexibility in location based on past work</a:t>
            </a:r>
          </a:p>
          <a:p>
            <a:pPr lvl="1"/>
            <a:r>
              <a:rPr lang="en-US" dirty="0" smtClean="0"/>
              <a:t>Flexibility in which operation to perform on which chunk of data</a:t>
            </a:r>
          </a:p>
          <a:p>
            <a:r>
              <a:rPr lang="en-US" dirty="0" smtClean="0"/>
              <a:t>Code generation or code containers are potential study targets</a:t>
            </a:r>
          </a:p>
          <a:p>
            <a:r>
              <a:rPr lang="en-US" dirty="0" smtClean="0"/>
              <a:t>Maintaining relationship between data chunks</a:t>
            </a:r>
          </a:p>
          <a:p>
            <a:r>
              <a:rPr lang="en-US" dirty="0" smtClean="0"/>
              <a:t>Carry attributes from generation to consumption and feedback into a utility computation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809" y="1179575"/>
            <a:ext cx="5031743" cy="489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Utility and the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7449922" cy="499738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Describes how long a data chunk will live at a level of the storage hierarchy</a:t>
            </a:r>
          </a:p>
          <a:p>
            <a:r>
              <a:rPr lang="en-US" dirty="0" smtClean="0"/>
              <a:t>Utility is a broad description</a:t>
            </a:r>
          </a:p>
          <a:p>
            <a:pPr lvl="1"/>
            <a:r>
              <a:rPr lang="en-US" dirty="0" smtClean="0"/>
              <a:t>Spatial or temporal utility of data</a:t>
            </a:r>
          </a:p>
          <a:p>
            <a:pPr lvl="1"/>
            <a:r>
              <a:rPr lang="en-US" dirty="0" smtClean="0"/>
              <a:t>Utility based on in-data features </a:t>
            </a:r>
          </a:p>
          <a:p>
            <a:pPr lvl="1"/>
            <a:r>
              <a:rPr lang="en-US" dirty="0" smtClean="0"/>
              <a:t>Utility based on statistical features</a:t>
            </a:r>
          </a:p>
          <a:p>
            <a:r>
              <a:rPr lang="en-US" dirty="0" smtClean="0"/>
              <a:t>Utility has a large component from the user and the use case</a:t>
            </a:r>
          </a:p>
          <a:p>
            <a:pPr lvl="1"/>
            <a:r>
              <a:rPr lang="en-US" dirty="0" smtClean="0"/>
              <a:t>Experimental design factors in here</a:t>
            </a:r>
          </a:p>
          <a:p>
            <a:pPr lvl="1"/>
            <a:r>
              <a:rPr lang="en-US" dirty="0" smtClean="0"/>
              <a:t>Solving a specific scientific problem =&gt; specific data utility function</a:t>
            </a:r>
          </a:p>
          <a:p>
            <a:r>
              <a:rPr lang="en-US" dirty="0" smtClean="0"/>
              <a:t>API for ingesting user preferences and combining with historical provenance</a:t>
            </a:r>
          </a:p>
          <a:p>
            <a:r>
              <a:rPr lang="en-US" dirty="0" smtClean="0"/>
              <a:t>Dynamic utility for online analysis/visualization use cases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122" y="118237"/>
            <a:ext cx="3316118" cy="3223813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390534" y="3317997"/>
            <a:ext cx="3213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e.g. The </a:t>
            </a:r>
            <a:r>
              <a:rPr lang="en-US" dirty="0"/>
              <a:t>utility of F1 may be defined more explicitly as, for example, </a:t>
            </a:r>
            <a:r>
              <a:rPr lang="en-US" dirty="0" smtClean="0">
                <a:solidFill>
                  <a:srgbClr val="C00000"/>
                </a:solidFill>
              </a:rPr>
              <a:t>(</a:t>
            </a:r>
            <a:r>
              <a:rPr lang="en-US" dirty="0">
                <a:solidFill>
                  <a:srgbClr val="C00000"/>
                </a:solidFill>
              </a:rPr>
              <a:t>priority=1, (time-NVRAM=8 hours, time-PFS=30 days, time-CAMPAIGN=100 days, time-TAPE=1000 days), </a:t>
            </a:r>
          </a:p>
          <a:p>
            <a:r>
              <a:rPr lang="en-US" dirty="0">
                <a:solidFill>
                  <a:srgbClr val="325AA3"/>
                </a:solidFill>
              </a:rPr>
              <a:t>(priority=2, (time-NVRAM=1 hours, time-PFS=4 days, time-CAMPAIGN=100 days, time-TAPE=300 days</a:t>
            </a:r>
            <a:r>
              <a:rPr lang="en-US" dirty="0" smtClean="0">
                <a:solidFill>
                  <a:srgbClr val="325AA3"/>
                </a:solidFill>
              </a:rPr>
              <a:t>)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29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/>
              <a:t>Metadata searching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 in </a:t>
            </a:r>
            <a:r>
              <a:rPr lang="en-US" dirty="0"/>
              <a:t>m</a:t>
            </a:r>
            <a:r>
              <a:rPr lang="en-US" dirty="0" smtClean="0"/>
              <a:t>etadata searching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Storage devices rather than a file system: no built-in metadata operations as part of IO</a:t>
            </a:r>
            <a:endParaRPr lang="en-US" dirty="0"/>
          </a:p>
          <a:p>
            <a:r>
              <a:rPr lang="en-US" dirty="0" smtClean="0"/>
              <a:t>Distributed pieces EVERYWHERE</a:t>
            </a:r>
          </a:p>
          <a:p>
            <a:r>
              <a:rPr lang="en-US" dirty="0" smtClean="0"/>
              <a:t>Resilience copies</a:t>
            </a:r>
          </a:p>
          <a:p>
            <a:r>
              <a:rPr lang="en-US" dirty="0" smtClean="0"/>
              <a:t>Storage devices come and go</a:t>
            </a:r>
            <a:endParaRPr lang="en-US" dirty="0"/>
          </a:p>
          <a:p>
            <a:r>
              <a:rPr lang="en-US" dirty="0" smtClean="0"/>
              <a:t>Performance characteristics can vary considerably</a:t>
            </a:r>
          </a:p>
          <a:p>
            <a:r>
              <a:rPr lang="en-US" dirty="0"/>
              <a:t>Pick a variety of storage targets based on data “importance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/>
              <a:t>Different data “compression” on different data </a:t>
            </a:r>
            <a:r>
              <a:rPr lang="en-US" dirty="0" smtClean="0"/>
              <a:t>pieces</a:t>
            </a:r>
            <a:endParaRPr lang="en-US" dirty="0"/>
          </a:p>
          <a:p>
            <a:r>
              <a:rPr lang="en-US" dirty="0"/>
              <a:t>Try to “guarantee” performance</a:t>
            </a:r>
          </a:p>
          <a:p>
            <a:pPr lvl="1"/>
            <a:r>
              <a:rPr lang="en-US" dirty="0"/>
              <a:t>Need to consider decompression/regeneration time if multiple versions </a:t>
            </a:r>
            <a:r>
              <a:rPr lang="en-US" dirty="0" smtClean="0"/>
              <a:t>exist</a:t>
            </a:r>
            <a:endParaRPr lang="en-US" dirty="0"/>
          </a:p>
          <a:p>
            <a:r>
              <a:rPr lang="en-US" dirty="0" smtClean="0"/>
              <a:t>Enhance </a:t>
            </a:r>
            <a:r>
              <a:rPr lang="en-US" dirty="0"/>
              <a:t>placement decision based on predicted future use</a:t>
            </a:r>
          </a:p>
          <a:p>
            <a:pPr lvl="1"/>
            <a:r>
              <a:rPr lang="en-US" dirty="0"/>
              <a:t>Based on tracking previous use (which needs to be tracked somehow)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8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Metadata searching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Fuzzy predictable performance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2"/>
          <a:srcRect l="240" t="8155" r="22196" b="6661"/>
          <a:stretch/>
        </p:blipFill>
        <p:spPr>
          <a:xfrm>
            <a:off x="6172200" y="0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1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End-to-End Data Path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295400"/>
            <a:ext cx="2654300" cy="25019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505200" y="1676401"/>
            <a:ext cx="1447800" cy="2804423"/>
            <a:chOff x="1981200" y="1676400"/>
            <a:chExt cx="1447800" cy="2804423"/>
          </a:xfrm>
        </p:grpSpPr>
        <p:grpSp>
          <p:nvGrpSpPr>
            <p:cNvPr id="13" name="Group 12"/>
            <p:cNvGrpSpPr/>
            <p:nvPr/>
          </p:nvGrpSpPr>
          <p:grpSpPr>
            <a:xfrm>
              <a:off x="2971800" y="1676400"/>
              <a:ext cx="228600" cy="1752600"/>
              <a:chOff x="2971800" y="1600200"/>
              <a:chExt cx="228600" cy="1752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971800" y="1600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971800" y="1981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971800" y="2362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971800" y="2743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971800" y="3124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3733800"/>
              <a:ext cx="838200" cy="4572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981200" y="4191000"/>
              <a:ext cx="144780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440 I/O Router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648200" y="914401"/>
            <a:ext cx="2095500" cy="4640021"/>
            <a:chOff x="3124200" y="914400"/>
            <a:chExt cx="2095500" cy="464002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914400"/>
              <a:ext cx="1790700" cy="32385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4343400"/>
              <a:ext cx="838200" cy="4572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124200" y="4876800"/>
              <a:ext cx="1954772" cy="67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SION </a:t>
              </a:r>
              <a:r>
                <a:rPr lang="en-US" sz="1400" dirty="0" err="1"/>
                <a:t>Infiniband</a:t>
              </a:r>
              <a:r>
                <a:rPr lang="en-US" sz="1400" dirty="0"/>
                <a:t> Network: 1600 ports, 56 </a:t>
              </a:r>
              <a:r>
                <a:rPr lang="en-US" sz="1400" dirty="0" err="1"/>
                <a:t>Gbit</a:t>
              </a:r>
              <a:r>
                <a:rPr lang="en-US" sz="1400" dirty="0"/>
                <a:t>/sec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705600" y="1295401"/>
            <a:ext cx="1954772" cy="4179231"/>
            <a:chOff x="5181600" y="1295400"/>
            <a:chExt cx="1954772" cy="417923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295400"/>
              <a:ext cx="838200" cy="25527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4343400"/>
              <a:ext cx="698500" cy="4064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181600" y="4800600"/>
              <a:ext cx="1954772" cy="67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Storage Servers (OSS), 288 Dell servers, 64GB RAM each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2601" y="914400"/>
            <a:ext cx="2763975" cy="4293722"/>
            <a:chOff x="228600" y="914400"/>
            <a:chExt cx="2763975" cy="42937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1600200"/>
              <a:ext cx="1993900" cy="1930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11951" y="914400"/>
              <a:ext cx="2280624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Titan Compute Cluster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600" y="4724400"/>
              <a:ext cx="1954772" cy="483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18,688 compute node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and 299,008 cores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3733800"/>
              <a:ext cx="1257300" cy="68580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7467600" y="457201"/>
            <a:ext cx="3181396" cy="5554421"/>
            <a:chOff x="5943600" y="457200"/>
            <a:chExt cx="3181396" cy="555442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457200"/>
              <a:ext cx="2882900" cy="42799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4876800"/>
              <a:ext cx="1828800" cy="381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915196" y="5334000"/>
              <a:ext cx="2209800" cy="67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Enterprise Storage System: 36 DDN12K-40 controller pairs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3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6063" y="118237"/>
            <a:ext cx="9587345" cy="787019"/>
          </a:xfrm>
        </p:spPr>
        <p:txBody>
          <a:bodyPr>
            <a:normAutofit/>
          </a:bodyPr>
          <a:lstStyle/>
          <a:p>
            <a:r>
              <a:rPr lang="en-US" dirty="0"/>
              <a:t>Autonomic Runtime Optimization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2111" y="966111"/>
            <a:ext cx="5554067" cy="1870364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25AA3"/>
                </a:solidFill>
              </a:rPr>
              <a:t>Autonomic Objective (AO): 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A requirement</a:t>
            </a:r>
            <a:r>
              <a:rPr lang="en-US" sz="2000" dirty="0">
                <a:solidFill>
                  <a:srgbClr val="000000"/>
                </a:solidFill>
              </a:rPr>
              <a:t>/objective/goal defined by the </a:t>
            </a:r>
            <a:r>
              <a:rPr lang="en-US" sz="2000" dirty="0" smtClean="0">
                <a:solidFill>
                  <a:srgbClr val="000000"/>
                </a:solidFill>
              </a:rPr>
              <a:t>user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i="1" dirty="0" smtClean="0">
                <a:solidFill>
                  <a:srgbClr val="FF0000"/>
                </a:solidFill>
              </a:rPr>
              <a:t>E.g</a:t>
            </a:r>
            <a:r>
              <a:rPr lang="en-US" sz="2000" i="1" dirty="0">
                <a:solidFill>
                  <a:srgbClr val="FF0000"/>
                </a:solidFill>
              </a:rPr>
              <a:t>. </a:t>
            </a:r>
            <a:r>
              <a:rPr lang="en-US" sz="2000" i="1" dirty="0" smtClean="0">
                <a:solidFill>
                  <a:srgbClr val="FF0000"/>
                </a:solidFill>
              </a:rPr>
              <a:t>minimize data movement, optimize throughput, etc.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556673" y="5064681"/>
            <a:ext cx="2503591" cy="5910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Autonomic Mechanisms (AM)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52" idx="1"/>
            <a:endCxn id="53" idx="0"/>
          </p:cNvCxnSpPr>
          <p:nvPr/>
        </p:nvCxnSpPr>
        <p:spPr>
          <a:xfrm flipH="1">
            <a:off x="7681681" y="1504647"/>
            <a:ext cx="874992" cy="16384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3" idx="2"/>
            <a:endCxn id="15" idx="1"/>
          </p:cNvCxnSpPr>
          <p:nvPr/>
        </p:nvCxnSpPr>
        <p:spPr>
          <a:xfrm>
            <a:off x="7681681" y="3715128"/>
            <a:ext cx="874992" cy="16450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0"/>
            <a:endCxn id="52" idx="2"/>
          </p:cNvCxnSpPr>
          <p:nvPr/>
        </p:nvCxnSpPr>
        <p:spPr>
          <a:xfrm flipV="1">
            <a:off x="9808469" y="1790657"/>
            <a:ext cx="304" cy="32740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72178" y="2128155"/>
            <a:ext cx="1690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Decide</a:t>
            </a:r>
            <a:endParaRPr lang="en-US" sz="1600" b="1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6785694" y="4582187"/>
            <a:ext cx="1690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Specify/Utilize</a:t>
            </a:r>
            <a:endParaRPr lang="en-US" sz="1600" b="1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007610" y="3450854"/>
            <a:ext cx="1204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Achieve</a:t>
            </a:r>
            <a:endParaRPr lang="en-US" sz="1600" b="1" i="1" dirty="0"/>
          </a:p>
        </p:txBody>
      </p:sp>
      <p:sp>
        <p:nvSpPr>
          <p:cNvPr id="41" name="Content Placeholder 2"/>
          <p:cNvSpPr>
            <a:spLocks noGrp="1"/>
          </p:cNvSpPr>
          <p:nvPr>
            <p:ph idx="4294967295"/>
          </p:nvPr>
        </p:nvSpPr>
        <p:spPr>
          <a:xfrm>
            <a:off x="834414" y="2499041"/>
            <a:ext cx="5554067" cy="1922319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325AA3"/>
                </a:solidFill>
              </a:rPr>
              <a:t>Autonomic </a:t>
            </a:r>
            <a:r>
              <a:rPr lang="en-US" sz="2000" dirty="0">
                <a:solidFill>
                  <a:srgbClr val="325AA3"/>
                </a:solidFill>
              </a:rPr>
              <a:t>Policy (AP)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A </a:t>
            </a:r>
            <a:r>
              <a:rPr lang="en-US" sz="2000" dirty="0">
                <a:solidFill>
                  <a:srgbClr val="000000"/>
                </a:solidFill>
              </a:rPr>
              <a:t>rule </a:t>
            </a:r>
            <a:r>
              <a:rPr lang="en-US" sz="2000" dirty="0" smtClean="0">
                <a:solidFill>
                  <a:srgbClr val="000000"/>
                </a:solidFill>
              </a:rPr>
              <a:t>that defines how the objectives should be achieved, i.e., which mechanisms should be used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i="1" dirty="0" smtClean="0">
                <a:solidFill>
                  <a:srgbClr val="FF0000"/>
                </a:solidFill>
              </a:rPr>
              <a:t>E.g. use a specific  data </a:t>
            </a:r>
            <a:r>
              <a:rPr lang="en-US" sz="2000" i="1" dirty="0">
                <a:solidFill>
                  <a:srgbClr val="FF0000"/>
                </a:solidFill>
              </a:rPr>
              <a:t>placement </a:t>
            </a:r>
            <a:r>
              <a:rPr lang="en-US" sz="2000" i="1" dirty="0" smtClean="0">
                <a:solidFill>
                  <a:srgbClr val="FF0000"/>
                </a:solidFill>
              </a:rPr>
              <a:t>adaptation to minimize data movement , etc. </a:t>
            </a:r>
            <a:endParaRPr lang="en-US" sz="2000" i="1" dirty="0">
              <a:solidFill>
                <a:srgbClr val="FF0000"/>
              </a:solidFill>
            </a:endParaRPr>
          </a:p>
        </p:txBody>
      </p:sp>
      <p:sp>
        <p:nvSpPr>
          <p:cNvPr id="42" name="Content Placeholder 2"/>
          <p:cNvSpPr>
            <a:spLocks noGrp="1"/>
          </p:cNvSpPr>
          <p:nvPr>
            <p:ph idx="4294967295"/>
          </p:nvPr>
        </p:nvSpPr>
        <p:spPr>
          <a:xfrm>
            <a:off x="834649" y="4577694"/>
            <a:ext cx="5554067" cy="1641879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325AA3"/>
                </a:solidFill>
              </a:rPr>
              <a:t>Autonomic </a:t>
            </a:r>
            <a:r>
              <a:rPr lang="en-US" sz="2000" dirty="0">
                <a:solidFill>
                  <a:srgbClr val="325AA3"/>
                </a:solidFill>
              </a:rPr>
              <a:t>Mechanism (AM)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An </a:t>
            </a:r>
            <a:r>
              <a:rPr lang="en-US" sz="2000" dirty="0">
                <a:solidFill>
                  <a:srgbClr val="000000"/>
                </a:solidFill>
              </a:rPr>
              <a:t>a</a:t>
            </a:r>
            <a:r>
              <a:rPr lang="en-US" sz="2000" dirty="0" smtClean="0">
                <a:solidFill>
                  <a:srgbClr val="000000"/>
                </a:solidFill>
              </a:rPr>
              <a:t>ction </a:t>
            </a:r>
            <a:r>
              <a:rPr lang="en-US" sz="2000" dirty="0">
                <a:solidFill>
                  <a:srgbClr val="000000"/>
                </a:solidFill>
              </a:rPr>
              <a:t>that can be </a:t>
            </a:r>
            <a:r>
              <a:rPr lang="en-US" sz="2000" dirty="0" smtClean="0">
                <a:solidFill>
                  <a:srgbClr val="000000"/>
                </a:solidFill>
              </a:rPr>
              <a:t>used to </a:t>
            </a:r>
            <a:r>
              <a:rPr lang="en-US" sz="2000" dirty="0">
                <a:solidFill>
                  <a:srgbClr val="000000"/>
                </a:solidFill>
              </a:rPr>
              <a:t>achieve an </a:t>
            </a:r>
            <a:r>
              <a:rPr lang="en-US" sz="2000" dirty="0" smtClean="0">
                <a:solidFill>
                  <a:srgbClr val="000000"/>
                </a:solidFill>
              </a:rPr>
              <a:t>AO 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i="1" dirty="0" smtClean="0">
                <a:solidFill>
                  <a:srgbClr val="FF0000"/>
                </a:solidFill>
              </a:rPr>
              <a:t>E.g</a:t>
            </a:r>
            <a:r>
              <a:rPr lang="en-US" sz="2000" i="1" dirty="0">
                <a:solidFill>
                  <a:srgbClr val="FF0000"/>
                </a:solidFill>
              </a:rPr>
              <a:t>. </a:t>
            </a:r>
            <a:r>
              <a:rPr lang="en-US" sz="2000" i="1" dirty="0" smtClean="0">
                <a:solidFill>
                  <a:srgbClr val="FF0000"/>
                </a:solidFill>
              </a:rPr>
              <a:t>use topology-aware and access-pattern driven data placement to minimize data movement, etc. 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556673" y="1218637"/>
            <a:ext cx="2504199" cy="5720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Autonomic Objectives (AO)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429581" y="3143108"/>
            <a:ext cx="2504199" cy="5720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Autonomic Policies (AP)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30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  <p:bldP spid="19" grpId="0"/>
      <p:bldP spid="20" grpId="0"/>
      <p:bldP spid="21" grpId="0"/>
      <p:bldP spid="41" grpId="0" build="p"/>
      <p:bldP spid="42" grpId="0" build="p"/>
      <p:bldP spid="52" grpId="0" animBg="1"/>
      <p:bldP spid="5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25AA3"/>
                </a:solidFill>
              </a:rPr>
              <a:t>Scalable</a:t>
            </a:r>
            <a:r>
              <a:rPr lang="en-US" dirty="0" smtClean="0"/>
              <a:t> admission control</a:t>
            </a:r>
          </a:p>
          <a:p>
            <a:pPr lvl="1"/>
            <a:r>
              <a:rPr lang="en-US" dirty="0" smtClean="0"/>
              <a:t>Need scalable control plane (leverage existing work on causal metadata propagation and online sampling for latency/error trade-offs)</a:t>
            </a:r>
          </a:p>
          <a:p>
            <a:r>
              <a:rPr lang="en-US" dirty="0" smtClean="0">
                <a:solidFill>
                  <a:srgbClr val="325AA3"/>
                </a:solidFill>
              </a:rPr>
              <a:t>Resource-specific</a:t>
            </a:r>
            <a:r>
              <a:rPr lang="en-US" dirty="0" smtClean="0"/>
              <a:t> schedulers to make performance of resource predictable</a:t>
            </a:r>
          </a:p>
          <a:p>
            <a:pPr lvl="1"/>
            <a:r>
              <a:rPr lang="en-US" dirty="0" smtClean="0"/>
              <a:t>Example: read/write separation at flash devices</a:t>
            </a:r>
          </a:p>
          <a:p>
            <a:r>
              <a:rPr lang="en-US" dirty="0" smtClean="0">
                <a:solidFill>
                  <a:srgbClr val="325AA3"/>
                </a:solidFill>
              </a:rPr>
              <a:t>Online sampling </a:t>
            </a:r>
            <a:r>
              <a:rPr lang="en-US" dirty="0" smtClean="0"/>
              <a:t>to provide quick latency/resolution trade-offs</a:t>
            </a:r>
          </a:p>
          <a:p>
            <a:pPr lvl="1"/>
            <a:r>
              <a:rPr lang="en-US" dirty="0" smtClean="0"/>
              <a:t>Without significantly interfering with ongoing workload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3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499" y="3556236"/>
            <a:ext cx="4262318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Where do we spend our time in science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10515600" cy="5032760"/>
          </a:xfrm>
        </p:spPr>
        <p:txBody>
          <a:bodyPr>
            <a:normAutofit/>
          </a:bodyPr>
          <a:lstStyle/>
          <a:p>
            <a:pPr marL="338138" indent="-338138"/>
            <a:r>
              <a:rPr lang="en-US" dirty="0">
                <a:cs typeface="Calibri"/>
              </a:rPr>
              <a:t>Goals</a:t>
            </a:r>
            <a:endParaRPr lang="en-US" sz="20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Accelerate this process</a:t>
            </a:r>
          </a:p>
          <a:p>
            <a:pPr lvl="1"/>
            <a:r>
              <a:rPr lang="en-US" dirty="0">
                <a:cs typeface="Calibri"/>
              </a:rPr>
              <a:t>Make the process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predictable</a:t>
            </a:r>
          </a:p>
          <a:p>
            <a:pPr lvl="1"/>
            <a:r>
              <a:rPr lang="en-US" dirty="0">
                <a:cs typeface="Calibri"/>
              </a:rPr>
              <a:t>Make the process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adaptable</a:t>
            </a:r>
          </a:p>
          <a:p>
            <a:pPr lvl="1"/>
            <a:r>
              <a:rPr lang="en-US" dirty="0">
                <a:cs typeface="Calibri"/>
              </a:rPr>
              <a:t>Make the process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scalable</a:t>
            </a:r>
            <a:r>
              <a:rPr lang="en-US" dirty="0">
                <a:solidFill>
                  <a:srgbClr val="FF0000"/>
                </a:solidFill>
                <a:cs typeface="Calibri"/>
              </a:rPr>
              <a:t> </a:t>
            </a:r>
            <a:r>
              <a:rPr lang="en-US" dirty="0">
                <a:cs typeface="Calibri"/>
              </a:rPr>
              <a:t>as </a:t>
            </a:r>
            <a:r>
              <a:rPr lang="en-US" dirty="0" smtClean="0">
                <a:cs typeface="Calibri"/>
              </a:rPr>
              <a:t>the</a:t>
            </a:r>
            <a:br>
              <a:rPr lang="en-US" dirty="0" smtClean="0">
                <a:cs typeface="Calibri"/>
              </a:rPr>
            </a:br>
            <a:r>
              <a:rPr lang="en-US" dirty="0" smtClean="0">
                <a:cs typeface="Calibri"/>
              </a:rPr>
              <a:t>complexity </a:t>
            </a:r>
            <a:r>
              <a:rPr lang="en-US" dirty="0">
                <a:cs typeface="Calibri"/>
              </a:rPr>
              <a:t>increases</a:t>
            </a:r>
          </a:p>
          <a:p>
            <a:pPr lvl="1"/>
            <a:r>
              <a:rPr lang="en-US" dirty="0">
                <a:cs typeface="Calibri"/>
              </a:rPr>
              <a:t>Make the software </a:t>
            </a:r>
            <a:r>
              <a:rPr lang="en-US" b="1" dirty="0" smtClean="0">
                <a:solidFill>
                  <a:srgbClr val="FF0000"/>
                </a:solidFill>
                <a:cs typeface="Calibri"/>
              </a:rPr>
              <a:t>easy-to-use</a:t>
            </a:r>
          </a:p>
          <a:p>
            <a:r>
              <a:rPr lang="en-US" dirty="0" smtClean="0">
                <a:solidFill>
                  <a:srgbClr val="325AA3"/>
                </a:solidFill>
                <a:cs typeface="Calibri"/>
              </a:rPr>
              <a:t>Observation</a:t>
            </a:r>
          </a:p>
          <a:p>
            <a:pPr lvl="1"/>
            <a:r>
              <a:rPr lang="en-US" dirty="0" smtClean="0">
                <a:cs typeface="Calibri"/>
              </a:rPr>
              <a:t>Most of the time is spent in</a:t>
            </a:r>
            <a:br>
              <a:rPr lang="en-US" dirty="0" smtClean="0">
                <a:cs typeface="Calibri"/>
              </a:rPr>
            </a:br>
            <a:r>
              <a:rPr lang="en-US" dirty="0" smtClean="0">
                <a:cs typeface="Calibri"/>
              </a:rPr>
              <a:t>managing, moving, storing,</a:t>
            </a:r>
            <a:br>
              <a:rPr lang="en-US" dirty="0" smtClean="0">
                <a:cs typeface="Calibri"/>
              </a:rPr>
            </a:br>
            <a:r>
              <a:rPr lang="en-US" dirty="0" smtClean="0">
                <a:cs typeface="Calibri"/>
              </a:rPr>
              <a:t>retrieving , and turning</a:t>
            </a:r>
            <a:br>
              <a:rPr lang="en-US" dirty="0" smtClean="0">
                <a:cs typeface="Calibri"/>
              </a:rPr>
            </a:br>
            <a:r>
              <a:rPr lang="en-US" dirty="0" smtClean="0">
                <a:cs typeface="Calibri"/>
              </a:rPr>
              <a:t>the science data into </a:t>
            </a:r>
            <a:br>
              <a:rPr lang="en-US" dirty="0" smtClean="0">
                <a:cs typeface="Calibri"/>
              </a:rPr>
            </a:br>
            <a:r>
              <a:rPr lang="en-US" b="1" dirty="0" smtClean="0">
                <a:solidFill>
                  <a:srgbClr val="C00000"/>
                </a:solidFill>
                <a:cs typeface="Calibri"/>
              </a:rPr>
              <a:t>knowledge</a:t>
            </a:r>
          </a:p>
          <a:p>
            <a:pPr lvl="1"/>
            <a:endParaRPr lang="en-US" b="1" dirty="0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056" y="900136"/>
            <a:ext cx="561474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3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Sirius is attempting to redefine I/O based on key findings</a:t>
            </a:r>
          </a:p>
          <a:p>
            <a:pPr lvl="1"/>
            <a:r>
              <a:rPr lang="en-US" dirty="0" smtClean="0"/>
              <a:t>I/O abstractions (</a:t>
            </a:r>
            <a:r>
              <a:rPr lang="en-US" dirty="0" err="1" smtClean="0"/>
              <a:t>Posix</a:t>
            </a:r>
            <a:r>
              <a:rPr lang="en-US" dirty="0" smtClean="0"/>
              <a:t>) do not give the system enough information to fully optimize</a:t>
            </a:r>
          </a:p>
          <a:p>
            <a:pPr lvl="1"/>
            <a:r>
              <a:rPr lang="en-US" dirty="0" smtClean="0"/>
              <a:t>Data is too big to keep in one place and current systems purge data without user intervention</a:t>
            </a:r>
          </a:p>
          <a:p>
            <a:pPr lvl="1"/>
            <a:r>
              <a:rPr lang="en-US" dirty="0" smtClean="0"/>
              <a:t>Variability is too large, and users are not in control of their data</a:t>
            </a:r>
            <a:endParaRPr lang="en-US" dirty="0"/>
          </a:p>
          <a:p>
            <a:r>
              <a:rPr lang="en-US" dirty="0" smtClean="0"/>
              <a:t>Scientific Data is not random data</a:t>
            </a:r>
          </a:p>
          <a:p>
            <a:pPr lvl="1"/>
            <a:r>
              <a:rPr lang="en-US" dirty="0" smtClean="0"/>
              <a:t>There is content to the data</a:t>
            </a:r>
          </a:p>
          <a:p>
            <a:r>
              <a:rPr lang="en-US" dirty="0" smtClean="0"/>
              <a:t>Auditing calculations to prioritize, reduce data sizes but keep the information is critical to reduce the time </a:t>
            </a:r>
            <a:r>
              <a:rPr lang="en-US" smtClean="0"/>
              <a:t>of understanding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79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XGCMovie2_1280x720-fa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6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0"/>
            <a:ext cx="1124989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8" y="177800"/>
            <a:ext cx="8899525" cy="1362242"/>
          </a:xfrm>
        </p:spPr>
        <p:txBody>
          <a:bodyPr/>
          <a:lstStyle/>
          <a:p>
            <a:r>
              <a:rPr lang="en-US" altLang="zh-CN" sz="8000" dirty="0"/>
              <a:t>Questions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09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"/>
    </mc:Choice>
    <mc:Fallback xmlns="">
      <p:transition spd="slow" advTm="55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Next </a:t>
            </a:r>
            <a:r>
              <a:rPr lang="en-US" smtClean="0"/>
              <a:t>Generation DOE computing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" y="805932"/>
            <a:ext cx="11181841" cy="54890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1662545"/>
            <a:ext cx="11090564" cy="16417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4572000"/>
            <a:ext cx="11090564" cy="5818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" y="5713067"/>
            <a:ext cx="11090564" cy="5818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9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75" y="792005"/>
            <a:ext cx="6208581" cy="29782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Abstractions across File System to DB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6344" y="3770244"/>
            <a:ext cx="6671311" cy="2656173"/>
            <a:chOff x="563731" y="3770243"/>
            <a:chExt cx="6671311" cy="2656173"/>
          </a:xfrm>
        </p:grpSpPr>
        <p:grpSp>
          <p:nvGrpSpPr>
            <p:cNvPr id="6" name="Group 5"/>
            <p:cNvGrpSpPr/>
            <p:nvPr/>
          </p:nvGrpSpPr>
          <p:grpSpPr>
            <a:xfrm>
              <a:off x="6038014" y="5106570"/>
              <a:ext cx="1197028" cy="1319846"/>
              <a:chOff x="7100794" y="4341180"/>
              <a:chExt cx="1663656" cy="2032986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0794" y="4710510"/>
                <a:ext cx="1663656" cy="1663656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7466703" y="4341180"/>
                <a:ext cx="452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DB</a:t>
                </a:r>
                <a:endParaRPr lang="en-US" dirty="0"/>
              </a:p>
            </p:txBody>
          </p:sp>
        </p:grpSp>
        <p:graphicFrame>
          <p:nvGraphicFramePr>
            <p:cNvPr id="3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94789803"/>
                </p:ext>
              </p:extLst>
            </p:nvPr>
          </p:nvGraphicFramePr>
          <p:xfrm>
            <a:off x="563731" y="3770243"/>
            <a:ext cx="5153488" cy="260392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 rot="2607732">
              <a:off x="3199394" y="4798323"/>
              <a:ext cx="33618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SIRIUS API to manage data across all of the storage/DB layers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659949" y="2043842"/>
            <a:ext cx="1145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Typical DB</a:t>
            </a:r>
            <a:br>
              <a:rPr lang="en-US" dirty="0" smtClean="0"/>
            </a:br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18533" y="2008324"/>
            <a:ext cx="1102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Typical FS</a:t>
            </a:r>
            <a:br>
              <a:rPr lang="en-US" dirty="0" smtClean="0"/>
            </a:br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613365" y="2170079"/>
            <a:ext cx="859004" cy="457524"/>
          </a:xfrm>
          <a:prstGeom prst="rect">
            <a:avLst/>
          </a:prstGeom>
          <a:solidFill>
            <a:srgbClr val="B8BD73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043" y="781075"/>
            <a:ext cx="4863179" cy="456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7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Basic principles of Sirius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Principle 1</a:t>
            </a:r>
            <a:r>
              <a:rPr lang="en-US" dirty="0"/>
              <a:t>: A knowledge-centric system design that allows user knowledge to define data </a:t>
            </a:r>
            <a:r>
              <a:rPr lang="en-US" dirty="0" smtClean="0"/>
              <a:t>policies</a:t>
            </a:r>
          </a:p>
          <a:p>
            <a:pPr lvl="1"/>
            <a:r>
              <a:rPr lang="en-US" dirty="0" smtClean="0"/>
              <a:t>Today SSIO </a:t>
            </a:r>
            <a:r>
              <a:rPr lang="en-US" dirty="0"/>
              <a:t>layers are written in a stove-pipe fashion, and quite often do not allow optimizations to take </a:t>
            </a:r>
            <a:r>
              <a:rPr lang="en-US" dirty="0" smtClean="0"/>
              <a:t>place</a:t>
            </a:r>
            <a:endParaRPr lang="en-US" dirty="0"/>
          </a:p>
          <a:p>
            <a:pPr lvl="1"/>
            <a:r>
              <a:rPr lang="en-US" dirty="0"/>
              <a:t>R</a:t>
            </a:r>
            <a:r>
              <a:rPr lang="en-US" dirty="0" smtClean="0"/>
              <a:t>e-design </a:t>
            </a:r>
            <a:r>
              <a:rPr lang="en-US" dirty="0"/>
              <a:t>the layers in a highly integrated fashion where users </a:t>
            </a:r>
            <a:r>
              <a:rPr lang="en-US" dirty="0" smtClean="0"/>
              <a:t>place </a:t>
            </a:r>
            <a:r>
              <a:rPr lang="en-US" dirty="0"/>
              <a:t>their intentions </a:t>
            </a:r>
            <a:r>
              <a:rPr lang="en-US" dirty="0" smtClean="0"/>
              <a:t>into the </a:t>
            </a:r>
            <a:r>
              <a:rPr lang="en-US" dirty="0"/>
              <a:t>system and actions will statically and dynamically take place to optimize for </a:t>
            </a:r>
            <a:r>
              <a:rPr lang="en-US" dirty="0" smtClean="0"/>
              <a:t>the </a:t>
            </a:r>
            <a:r>
              <a:rPr lang="en-US" dirty="0"/>
              <a:t>system </a:t>
            </a:r>
            <a:r>
              <a:rPr lang="en-US" dirty="0" smtClean="0"/>
              <a:t>and for individual requests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Principle 2:</a:t>
            </a:r>
            <a:r>
              <a:rPr lang="en-US" dirty="0"/>
              <a:t> Predictable performance and quality of data in the SSIO layers needs to be established </a:t>
            </a:r>
            <a:r>
              <a:rPr lang="en-US" dirty="0" smtClean="0"/>
              <a:t>so science </a:t>
            </a:r>
            <a:r>
              <a:rPr lang="en-US" dirty="0"/>
              <a:t>can be done on the exascale systems in a more </a:t>
            </a:r>
            <a:r>
              <a:rPr lang="en-US" dirty="0" smtClean="0"/>
              <a:t>efficient manner</a:t>
            </a:r>
          </a:p>
          <a:p>
            <a:pPr lvl="1"/>
            <a:r>
              <a:rPr lang="en-US" dirty="0" smtClean="0"/>
              <a:t>Without </a:t>
            </a:r>
            <a:r>
              <a:rPr lang="en-US" dirty="0"/>
              <a:t>predictable </a:t>
            </a:r>
            <a:r>
              <a:rPr lang="en-US" dirty="0" smtClean="0"/>
              <a:t>performance, not </a:t>
            </a:r>
            <a:r>
              <a:rPr lang="en-US" dirty="0"/>
              <a:t>only can the runs be slowed down because of shared resource contention </a:t>
            </a:r>
            <a:r>
              <a:rPr lang="en-US" dirty="0" smtClean="0"/>
              <a:t>but </a:t>
            </a:r>
            <a:r>
              <a:rPr lang="en-US" dirty="0"/>
              <a:t>also it </a:t>
            </a:r>
            <a:r>
              <a:rPr lang="en-US" dirty="0" smtClean="0"/>
              <a:t>affects key science decisions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/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7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ADIOS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655381" y="797157"/>
            <a:ext cx="7180847" cy="5386921"/>
          </a:xfrm>
        </p:spPr>
        <p:txBody>
          <a:bodyPr>
            <a:normAutofit/>
          </a:bodyPr>
          <a:lstStyle/>
          <a:p>
            <a:pPr marL="233363" indent="-233363">
              <a:spcBef>
                <a:spcPts val="600"/>
              </a:spcBef>
            </a:pPr>
            <a:r>
              <a:rPr lang="en-US" sz="2600" dirty="0">
                <a:solidFill>
                  <a:prstClr val="black"/>
                </a:solidFill>
                <a:latin typeface="Calibri" panose="020F0502020204030204" pitchFamily="34" charset="0"/>
              </a:rPr>
              <a:t>An I/O abstraction framework </a:t>
            </a:r>
          </a:p>
          <a:p>
            <a:pPr marL="233363" indent="-233363">
              <a:spcBef>
                <a:spcPts val="600"/>
              </a:spcBef>
            </a:pPr>
            <a:r>
              <a:rPr lang="en-US" sz="2600" dirty="0">
                <a:solidFill>
                  <a:prstClr val="black"/>
                </a:solidFill>
                <a:latin typeface="Calibri" panose="020F0502020204030204" pitchFamily="34" charset="0"/>
              </a:rPr>
              <a:t>Provides portable, fast, scalable</a:t>
            </a: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,</a:t>
            </a:r>
            <a:b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</a:b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easy-to-use</a:t>
            </a:r>
            <a:r>
              <a:rPr lang="en-US" sz="2600" dirty="0">
                <a:solidFill>
                  <a:prstClr val="black"/>
                </a:solidFill>
                <a:latin typeface="Calibri" panose="020F0502020204030204" pitchFamily="34" charset="0"/>
              </a:rPr>
              <a:t>, metadata rich output </a:t>
            </a:r>
          </a:p>
          <a:p>
            <a:pPr marL="233363" indent="-233363">
              <a:spcBef>
                <a:spcPts val="600"/>
              </a:spcBef>
            </a:pP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Choose the I</a:t>
            </a:r>
            <a:r>
              <a:rPr lang="en-US" sz="2600" dirty="0">
                <a:solidFill>
                  <a:prstClr val="black"/>
                </a:solidFill>
                <a:latin typeface="Calibri" panose="020F0502020204030204" pitchFamily="34" charset="0"/>
              </a:rPr>
              <a:t>/O method </a:t>
            </a: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at runtime</a:t>
            </a:r>
            <a:endParaRPr lang="en-US" sz="26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33363" indent="-233363">
              <a:spcBef>
                <a:spcPts val="600"/>
              </a:spcBef>
            </a:pPr>
            <a:r>
              <a:rPr lang="en-US" sz="2600" dirty="0">
                <a:solidFill>
                  <a:prstClr val="black"/>
                </a:solidFill>
                <a:latin typeface="Calibri" panose="020F0502020204030204" pitchFamily="34" charset="0"/>
              </a:rPr>
              <a:t>Abstracts the API from the method</a:t>
            </a:r>
          </a:p>
          <a:p>
            <a:pPr marL="233363" indent="-233363">
              <a:spcBef>
                <a:spcPts val="600"/>
              </a:spcBef>
            </a:pP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Need </a:t>
            </a:r>
            <a:r>
              <a:rPr lang="en-US" sz="2600" dirty="0">
                <a:solidFill>
                  <a:prstClr val="black"/>
                </a:solidFill>
                <a:latin typeface="Calibri" panose="020F0502020204030204" pitchFamily="34" charset="0"/>
              </a:rPr>
              <a:t>to provide solutions for “90</a:t>
            </a: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%</a:t>
            </a:r>
            <a:b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</a:b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sz="2600" dirty="0">
                <a:solidFill>
                  <a:prstClr val="black"/>
                </a:solidFill>
                <a:latin typeface="Calibri" panose="020F0502020204030204" pitchFamily="34" charset="0"/>
              </a:rPr>
              <a:t>of the applications</a:t>
            </a: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”</a:t>
            </a:r>
            <a:endParaRPr lang="en-US" sz="26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424273" y="3599782"/>
            <a:ext cx="6929527" cy="1443274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Astrophysics</a:t>
            </a:r>
          </a:p>
          <a:p>
            <a:r>
              <a:rPr lang="en-US" sz="1600" b="1" dirty="0"/>
              <a:t>Climate</a:t>
            </a:r>
          </a:p>
          <a:p>
            <a:r>
              <a:rPr lang="en-US" sz="1600" b="1" dirty="0"/>
              <a:t>Combustion</a:t>
            </a:r>
          </a:p>
          <a:p>
            <a:r>
              <a:rPr lang="en-US" sz="1600" b="1" dirty="0"/>
              <a:t>CFD</a:t>
            </a:r>
          </a:p>
          <a:p>
            <a:r>
              <a:rPr lang="en-US" sz="1600" b="1" dirty="0"/>
              <a:t>Environmental Science</a:t>
            </a:r>
          </a:p>
          <a:p>
            <a:r>
              <a:rPr lang="en-US" sz="1600" b="1" dirty="0"/>
              <a:t>Fusion</a:t>
            </a:r>
          </a:p>
          <a:p>
            <a:r>
              <a:rPr lang="en-US" sz="1600" b="1" dirty="0"/>
              <a:t>Geoscience</a:t>
            </a:r>
          </a:p>
          <a:p>
            <a:r>
              <a:rPr lang="en-US" sz="1600" b="1" dirty="0"/>
              <a:t>Materials Science</a:t>
            </a:r>
          </a:p>
          <a:p>
            <a:r>
              <a:rPr lang="en-US" sz="1600" b="1" dirty="0"/>
              <a:t>Medical: Pathology</a:t>
            </a:r>
          </a:p>
          <a:p>
            <a:r>
              <a:rPr lang="en-US" sz="1600" b="1" dirty="0"/>
              <a:t>Neutron Science</a:t>
            </a:r>
          </a:p>
          <a:p>
            <a:r>
              <a:rPr lang="en-US" sz="1600" b="1" dirty="0"/>
              <a:t>Nuclear Science</a:t>
            </a:r>
          </a:p>
          <a:p>
            <a:r>
              <a:rPr lang="en-US" sz="1600" b="1" dirty="0"/>
              <a:t>Quantum Turbulence</a:t>
            </a:r>
          </a:p>
          <a:p>
            <a:r>
              <a:rPr lang="en-US" sz="1600" b="1" dirty="0"/>
              <a:t>Relativity</a:t>
            </a:r>
          </a:p>
          <a:p>
            <a:r>
              <a:rPr lang="en-US" sz="1600" b="1" dirty="0"/>
              <a:t>Seismology</a:t>
            </a:r>
          </a:p>
          <a:p>
            <a:r>
              <a:rPr lang="en-US" sz="1600" b="1" dirty="0"/>
              <a:t>Sub-surface modeling</a:t>
            </a:r>
          </a:p>
          <a:p>
            <a:r>
              <a:rPr lang="en-US" sz="1600" b="1" dirty="0"/>
              <a:t>Weather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2" y="3677081"/>
            <a:ext cx="3407605" cy="19503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9332" y="6075978"/>
            <a:ext cx="5699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3363" indent="-233363">
              <a:spcBef>
                <a:spcPts val="600"/>
              </a:spcBef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hlinkClick r:id="rId4"/>
              </a:rPr>
              <a:t>http://www.nccs.gov/user-support/center-projects/adios/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89" y="-1"/>
            <a:ext cx="5999637" cy="35997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90387" y="4973782"/>
            <a:ext cx="753124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700" dirty="0" smtClean="0"/>
              <a:t> </a:t>
            </a:r>
            <a:r>
              <a:rPr lang="en-US" sz="700" dirty="0"/>
              <a:t>Klasky, S. Ethier, Z. Lin, K. Martins, D. McCune, R. </a:t>
            </a:r>
            <a:r>
              <a:rPr lang="en-US" sz="700" dirty="0" err="1"/>
              <a:t>Samtaney</a:t>
            </a:r>
            <a:r>
              <a:rPr lang="en-US" sz="700" dirty="0"/>
              <a:t>, </a:t>
            </a:r>
            <a:r>
              <a:rPr lang="en-US" sz="700" i="1" dirty="0"/>
              <a:t>Grid-based parallel data streaming implemented for the </a:t>
            </a:r>
            <a:r>
              <a:rPr lang="en-US" sz="700" i="1" dirty="0" err="1"/>
              <a:t>gyrokinetic</a:t>
            </a:r>
            <a:r>
              <a:rPr lang="en-US" sz="700" i="1" dirty="0"/>
              <a:t> toroidal code </a:t>
            </a:r>
            <a:r>
              <a:rPr lang="en-US" sz="700" dirty="0"/>
              <a:t>in </a:t>
            </a:r>
            <a:r>
              <a:rPr lang="en-US" sz="700" i="1" dirty="0"/>
              <a:t>Proceedings of the 2003 ACM/IEEE conference on Supercomputing</a:t>
            </a:r>
            <a:r>
              <a:rPr lang="en-US" sz="700" dirty="0"/>
              <a:t>, ACM, p. 24</a:t>
            </a:r>
            <a:r>
              <a:rPr lang="en-US" sz="7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 smtClean="0"/>
              <a:t>J. F</a:t>
            </a:r>
            <a:r>
              <a:rPr lang="en-US" sz="700" dirty="0"/>
              <a:t>. Lofstead, S. Klasky, K. Schwan, N. Podhorszki, C. Jin, </a:t>
            </a:r>
            <a:r>
              <a:rPr lang="en-US" sz="700" i="1" dirty="0"/>
              <a:t>Flexible </a:t>
            </a:r>
            <a:r>
              <a:rPr lang="en-US" sz="700" i="1" dirty="0" err="1"/>
              <a:t>io</a:t>
            </a:r>
            <a:r>
              <a:rPr lang="en-US" sz="700" i="1" dirty="0"/>
              <a:t> and integration for scientific codes through the adaptable </a:t>
            </a:r>
            <a:r>
              <a:rPr lang="en-US" sz="700" i="1" dirty="0" err="1"/>
              <a:t>io</a:t>
            </a:r>
            <a:r>
              <a:rPr lang="en-US" sz="700" i="1" dirty="0"/>
              <a:t> system (adios) </a:t>
            </a:r>
            <a:r>
              <a:rPr lang="en-US" sz="700" dirty="0"/>
              <a:t>in </a:t>
            </a:r>
            <a:r>
              <a:rPr lang="en-US" sz="700" i="1" dirty="0"/>
              <a:t>Proceedings of the 6th international workshop on Challenges of large applications in distributed environments</a:t>
            </a:r>
            <a:r>
              <a:rPr lang="en-US" sz="700" dirty="0"/>
              <a:t>, ACM, pp. 15–24.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J. Lofstead, F. Zheng, S. Klasky, K. Schwan, </a:t>
            </a:r>
            <a:r>
              <a:rPr lang="en-US" sz="700" i="1" dirty="0"/>
              <a:t>Input/output </a:t>
            </a:r>
            <a:r>
              <a:rPr lang="en-US" sz="700" i="1" dirty="0" err="1"/>
              <a:t>apis</a:t>
            </a:r>
            <a:r>
              <a:rPr lang="en-US" sz="700" i="1" dirty="0"/>
              <a:t> and data organization for high performance scientific computing </a:t>
            </a:r>
            <a:r>
              <a:rPr lang="en-US" sz="700" dirty="0"/>
              <a:t>in </a:t>
            </a:r>
            <a:r>
              <a:rPr lang="en-US" sz="700" i="1" dirty="0" err="1"/>
              <a:t>Petascale</a:t>
            </a:r>
            <a:r>
              <a:rPr lang="en-US" sz="700" i="1" dirty="0"/>
              <a:t> Data Storage Workshop, 2008. PDSW’08. 3rd</a:t>
            </a:r>
            <a:r>
              <a:rPr lang="en-US" sz="700" dirty="0"/>
              <a:t>, IEEE, pp. 1–6.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J. Lofstead, F. Zheng, S. Klasky, K. Schwan, </a:t>
            </a:r>
            <a:r>
              <a:rPr lang="en-US" sz="700" i="1" dirty="0"/>
              <a:t>Adaptable, metadata rich IO methods for portable high performance IO </a:t>
            </a:r>
            <a:r>
              <a:rPr lang="en-US" sz="700" dirty="0"/>
              <a:t>in </a:t>
            </a:r>
            <a:r>
              <a:rPr lang="en-US" sz="700" i="1" dirty="0"/>
              <a:t>Parallel &amp; Distributed Processing, 2009. IPDPS 2009. IEEE International Symposium on</a:t>
            </a:r>
            <a:r>
              <a:rPr lang="en-US" sz="700" dirty="0"/>
              <a:t>, IEEE, pp. 1–10</a:t>
            </a:r>
            <a:r>
              <a:rPr lang="en-US" sz="700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700" dirty="0"/>
              <a:t>H. Abbasi, J. Lofstead, F. Zheng, K. Schwan, M. Wolf, S. Klasky, </a:t>
            </a:r>
            <a:r>
              <a:rPr lang="en-US" sz="700" i="1" dirty="0"/>
              <a:t>Extending i/o through high performance data services </a:t>
            </a:r>
            <a:r>
              <a:rPr lang="en-US" sz="700" dirty="0"/>
              <a:t>in </a:t>
            </a:r>
            <a:r>
              <a:rPr lang="en-US" sz="700" i="1" dirty="0"/>
              <a:t>Cluster Computing and Workshops, 2009. CLUSTER’09. IEEE International Conference on</a:t>
            </a:r>
            <a:r>
              <a:rPr lang="en-US" sz="700" dirty="0"/>
              <a:t>, IEEE, pp. 1–10.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700" dirty="0"/>
              <a:t>Q. Liu, J. Logan, Y. Tian, H. Abbasi, N. Podhorszki, J. Y. Choi, S. Klasky, R. </a:t>
            </a:r>
            <a:r>
              <a:rPr lang="en-US" sz="700" dirty="0" err="1"/>
              <a:t>Tchoua</a:t>
            </a:r>
            <a:r>
              <a:rPr lang="en-US" sz="700" dirty="0"/>
              <a:t>, J. Lofstead, R. Oldfield, et al.. Hello ADIOS: the challenges and lessons of developing leadership class I/O frameworks. </a:t>
            </a:r>
            <a:r>
              <a:rPr lang="en-US" sz="700" i="1" dirty="0"/>
              <a:t>Concurrency and Computation: Practice and Experience </a:t>
            </a:r>
            <a:r>
              <a:rPr lang="en-US" sz="700" b="1" dirty="0"/>
              <a:t>2014</a:t>
            </a:r>
            <a:r>
              <a:rPr lang="en-US" sz="700" dirty="0"/>
              <a:t>, </a:t>
            </a:r>
            <a:r>
              <a:rPr lang="en-US" sz="700" i="1" dirty="0"/>
              <a:t>26</a:t>
            </a:r>
            <a:r>
              <a:rPr lang="en-US" sz="700" dirty="0"/>
              <a:t>, 1453–1473</a:t>
            </a:r>
            <a:r>
              <a:rPr lang="en-US" sz="700" dirty="0" smtClean="0"/>
              <a:t>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2276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DataSpaces – Rutgers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03351" y="4222751"/>
            <a:ext cx="11387023" cy="2508936"/>
          </a:xfrm>
        </p:spPr>
        <p:txBody>
          <a:bodyPr numCol="2">
            <a:noAutofit/>
          </a:bodyPr>
          <a:lstStyle/>
          <a:p>
            <a:pPr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Virtual shared-space programming abstraction </a:t>
            </a:r>
          </a:p>
          <a:p>
            <a:pPr lvl="1"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Simple API for coordination, interaction and messaging</a:t>
            </a:r>
            <a:endParaRPr lang="en-US" sz="2200" i="1" dirty="0">
              <a:solidFill>
                <a:srgbClr val="000000"/>
              </a:solidFill>
            </a:endParaRPr>
          </a:p>
          <a:p>
            <a:pPr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Distributed, associative, in-memory object store </a:t>
            </a:r>
          </a:p>
          <a:p>
            <a:pPr lvl="1"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Online data indexing, flexible querying</a:t>
            </a:r>
          </a:p>
          <a:p>
            <a:pPr defTabSz="414081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Adaptive cross-layer runtime management </a:t>
            </a:r>
          </a:p>
          <a:p>
            <a:pPr lvl="1" defTabSz="414081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Hybrid in-situ/in-transit execution </a:t>
            </a:r>
          </a:p>
          <a:p>
            <a:pPr defTabSz="414081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Efficient, high-throughput/low-latency asynchronous</a:t>
            </a:r>
            <a:endParaRPr lang="en-US" sz="2200" dirty="0"/>
          </a:p>
        </p:txBody>
      </p:sp>
      <p:pic>
        <p:nvPicPr>
          <p:cNvPr id="6" name="Picture 5" descr="arch_pn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30" y="939815"/>
            <a:ext cx="5268128" cy="310831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635626" y="391208"/>
            <a:ext cx="6226844" cy="3825809"/>
            <a:chOff x="5635626" y="391208"/>
            <a:chExt cx="6226844" cy="38258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5626" y="568679"/>
              <a:ext cx="6226844" cy="364833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244996" y="391208"/>
              <a:ext cx="28514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The </a:t>
              </a:r>
              <a:r>
                <a:rPr lang="en-US" b="1" dirty="0" err="1" smtClean="0"/>
                <a:t>DataSpaces</a:t>
              </a:r>
              <a:r>
                <a:rPr lang="en-US" b="1" dirty="0" smtClean="0"/>
                <a:t> Abstraction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6210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8556</TotalTime>
  <Words>2085</Words>
  <Application>Microsoft Office PowerPoint</Application>
  <PresentationFormat>Widescreen</PresentationFormat>
  <Paragraphs>340</Paragraphs>
  <Slides>32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ＭＳ Ｐゴシック</vt:lpstr>
      <vt:lpstr>宋体</vt:lpstr>
      <vt:lpstr>Arial</vt:lpstr>
      <vt:lpstr>Broadway</vt:lpstr>
      <vt:lpstr>Calibri</vt:lpstr>
      <vt:lpstr>Cambria</vt:lpstr>
      <vt:lpstr>Cambria Math</vt:lpstr>
      <vt:lpstr>Courier New</vt:lpstr>
      <vt:lpstr>Office Theme</vt:lpstr>
      <vt:lpstr>SCIENCE-DRIVEN DATA MANAGEMENT FORMULTI-TIERED STORAGE December 3, 2015 CCP 2015, Guwahati India</vt:lpstr>
      <vt:lpstr>Outline</vt:lpstr>
      <vt:lpstr>Where do we spend our time in science</vt:lpstr>
      <vt:lpstr>Next Generation DOE computing</vt:lpstr>
      <vt:lpstr>Abstractions across File System to DB</vt:lpstr>
      <vt:lpstr>Two Basic principles of Sirius</vt:lpstr>
      <vt:lpstr>Outline</vt:lpstr>
      <vt:lpstr>ADIOS</vt:lpstr>
      <vt:lpstr>DataSpaces – Rutgers</vt:lpstr>
      <vt:lpstr>The Sirocco Object Store – SOS - Sandia</vt:lpstr>
      <vt:lpstr>Outline</vt:lpstr>
      <vt:lpstr>Data Descriptions</vt:lpstr>
      <vt:lpstr>Conceptual APIs</vt:lpstr>
      <vt:lpstr>Outline</vt:lpstr>
      <vt:lpstr>New techniques for “Data Intensive Science”</vt:lpstr>
      <vt:lpstr>Current practices of today</vt:lpstr>
      <vt:lpstr>Compression with an interpolation auditor</vt:lpstr>
      <vt:lpstr>Other types of auditors</vt:lpstr>
      <vt:lpstr>Outline</vt:lpstr>
      <vt:lpstr>Computer science challenges in Data Refactoring</vt:lpstr>
      <vt:lpstr>Utility-driven Data Placement</vt:lpstr>
      <vt:lpstr>Data Refactoring and Utility Functions</vt:lpstr>
      <vt:lpstr>Utility and the User</vt:lpstr>
      <vt:lpstr>Outline</vt:lpstr>
      <vt:lpstr>Challenges in metadata searching</vt:lpstr>
      <vt:lpstr>Outline</vt:lpstr>
      <vt:lpstr>The End-to-End Data Path</vt:lpstr>
      <vt:lpstr>Autonomic Runtime Optimization</vt:lpstr>
      <vt:lpstr>Challenges</vt:lpstr>
      <vt:lpstr>Summary</vt:lpstr>
      <vt:lpstr>PowerPoint Presentation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Klasky, Scott A.</dc:creator>
  <cp:lastModifiedBy>Klasky, Scott A.</cp:lastModifiedBy>
  <cp:revision>213</cp:revision>
  <dcterms:created xsi:type="dcterms:W3CDTF">2015-09-28T14:49:49Z</dcterms:created>
  <dcterms:modified xsi:type="dcterms:W3CDTF">2015-12-03T06:59:06Z</dcterms:modified>
</cp:coreProperties>
</file>